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ink/ink1.xml" ContentType="application/inkml+xml"/>
  <Override PartName="/ppt/ink/ink2.xml" ContentType="application/inkml+xml"/>
  <Override PartName="/ppt/notesSlides/notesSlide19.xml" ContentType="application/vnd.openxmlformats-officedocument.presentationml.notesSlide+xml"/>
  <Override PartName="/ppt/ink/ink3.xml" ContentType="application/inkml+xml"/>
  <Override PartName="/ppt/ink/ink4.xml" ContentType="application/inkml+xml"/>
  <Override PartName="/ppt/charts/chart5.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ink/ink5.xml" ContentType="application/inkml+xml"/>
  <Override PartName="/ppt/ink/ink6.xml" ContentType="application/inkml+xml"/>
  <Override PartName="/ppt/charts/chart6.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drawings/drawing9.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drawings/drawing10.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2.xml" ContentType="application/inkml+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66" r:id="rId3"/>
    <p:sldId id="304" r:id="rId4"/>
    <p:sldId id="292" r:id="rId5"/>
    <p:sldId id="281" r:id="rId6"/>
    <p:sldId id="282" r:id="rId7"/>
    <p:sldId id="264" r:id="rId8"/>
    <p:sldId id="263" r:id="rId9"/>
    <p:sldId id="262" r:id="rId10"/>
    <p:sldId id="261" r:id="rId11"/>
    <p:sldId id="260" r:id="rId12"/>
    <p:sldId id="259" r:id="rId13"/>
    <p:sldId id="270" r:id="rId14"/>
    <p:sldId id="271" r:id="rId15"/>
    <p:sldId id="291" r:id="rId16"/>
    <p:sldId id="301" r:id="rId17"/>
    <p:sldId id="302" r:id="rId18"/>
    <p:sldId id="293" r:id="rId19"/>
    <p:sldId id="298" r:id="rId20"/>
    <p:sldId id="299" r:id="rId21"/>
    <p:sldId id="300" r:id="rId22"/>
    <p:sldId id="278" r:id="rId23"/>
    <p:sldId id="305" r:id="rId24"/>
    <p:sldId id="306" r:id="rId25"/>
    <p:sldId id="307" r:id="rId26"/>
    <p:sldId id="308" r:id="rId27"/>
    <p:sldId id="310" r:id="rId28"/>
    <p:sldId id="312" r:id="rId29"/>
    <p:sldId id="313" r:id="rId30"/>
    <p:sldId id="314" r:id="rId31"/>
    <p:sldId id="315" r:id="rId32"/>
    <p:sldId id="316" r:id="rId33"/>
    <p:sldId id="303" r:id="rId34"/>
    <p:sldId id="319" r:id="rId35"/>
    <p:sldId id="320" r:id="rId36"/>
    <p:sldId id="274" r:id="rId37"/>
  </p:sldIdLst>
  <p:sldSz cx="12192000" cy="6858000"/>
  <p:notesSz cx="6797675"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8" userDrawn="1">
          <p15:clr>
            <a:srgbClr val="A4A3A4"/>
          </p15:clr>
        </p15:guide>
        <p15:guide id="3" pos="3940" userDrawn="1">
          <p15:clr>
            <a:srgbClr val="A4A3A4"/>
          </p15:clr>
        </p15:guide>
        <p15:guide id="4" pos="7287" userDrawn="1">
          <p15:clr>
            <a:srgbClr val="A4A3A4"/>
          </p15:clr>
        </p15:guide>
        <p15:guide id="5"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35" autoAdjust="0"/>
  </p:normalViewPr>
  <p:slideViewPr>
    <p:cSldViewPr snapToGrid="0" showGuides="1">
      <p:cViewPr varScale="1">
        <p:scale>
          <a:sx n="100" d="100"/>
          <a:sy n="100" d="100"/>
        </p:scale>
        <p:origin x="990" y="78"/>
      </p:cViewPr>
      <p:guideLst>
        <p:guide orient="horz" pos="2160"/>
        <p:guide pos="438"/>
        <p:guide pos="3940"/>
        <p:guide pos="7287"/>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ncesrv07\Economia_Costruzioni\CONVEGNI%20E%20SEMINARI\2022\20220930_Lago%20di%20Garda-Monosilio\PIL%20E%20LE%20SUE%20COMPONENTI_anno%202021.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ancesrv07\Economia_Costruzioni\DOCUMENTI%20PNRR\AGGIORNAMENTI\AGOSTO%20-SETTEMBRE\RevSett_Progetti%20edilizia%20PNRR%20-%20StimaImportoInterventiREV1.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ancesrv07\Economia_Costruzioni\CONVEGNI%20E%20SEMINARI\2022\20220930_Lago%20di%20Garda-Monosilio\Torte%202008-2021%20investimenti.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ancesrv07\Economia_Costruzioni\CONVEGNI%20E%20SEMINARI\2022\20220930_Lago%20di%20Garda-Monosilio\Torte%202008-2021%20investimenti.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ancesrv07\Economia_Costruzioni\CONVEGNI%20E%20SEMINARI\2022\20220930_Lago%20di%20Garda-Monosilio\Torte%20produzione%20costruzioni.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ncesrv07\Economia_Costruzioni\CONVEGNI%20E%20SEMINARI\2022\20220930_Lago%20di%20Garda-Monosilio\Torte%20produzione%20costruzioni.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ancesrv07\Economia_Costruzioni\CONVEGNI%20E%20SEMINARI\2022\20220930_Lago%20di%20Garda-Monosilio\Torte%20produzione%20costruzioni.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colopardie\DOC\CREDITO\OSSERVATORIO\2022\QuestionariTemplateNov2021_12GEN2022.xlsm"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ancesrv07\Economia_Costruzioni\OSSERVATORIO%20CONGIUNTURALE\2021\osservatorio%20Congiunturale\INFRASTRUTTURE\Grafici%20PNRR_osservatorio.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5.5475333953862787E-3"/>
          <c:y val="5.5343736578382249E-2"/>
          <c:w val="0.90612432356342421"/>
          <c:h val="0.62927856240192204"/>
        </c:manualLayout>
      </c:layout>
      <c:barChart>
        <c:barDir val="col"/>
        <c:grouping val="clustered"/>
        <c:varyColors val="0"/>
        <c:ser>
          <c:idx val="1"/>
          <c:order val="0"/>
          <c:spPr>
            <a:solidFill>
              <a:schemeClr val="accent6">
                <a:lumMod val="75000"/>
              </a:schemeClr>
            </a:solidFill>
          </c:spPr>
          <c:invertIfNegative val="0"/>
          <c:dPt>
            <c:idx val="0"/>
            <c:invertIfNegative val="0"/>
            <c:bubble3D val="0"/>
            <c:spPr>
              <a:solidFill>
                <a:schemeClr val="accent6"/>
              </a:solidFill>
            </c:spPr>
            <c:extLst>
              <c:ext xmlns:c16="http://schemas.microsoft.com/office/drawing/2014/chart" uri="{C3380CC4-5D6E-409C-BE32-E72D297353CC}">
                <c16:uniqueId val="{00000001-B88F-47CA-A27D-3AAE0BBC2B4A}"/>
              </c:ext>
            </c:extLst>
          </c:dPt>
          <c:dPt>
            <c:idx val="1"/>
            <c:invertIfNegative val="0"/>
            <c:bubble3D val="0"/>
            <c:spPr>
              <a:solidFill>
                <a:schemeClr val="accent6"/>
              </a:solidFill>
            </c:spPr>
            <c:extLst>
              <c:ext xmlns:c16="http://schemas.microsoft.com/office/drawing/2014/chart" uri="{C3380CC4-5D6E-409C-BE32-E72D297353CC}">
                <c16:uniqueId val="{00000003-B88F-47CA-A27D-3AAE0BBC2B4A}"/>
              </c:ext>
            </c:extLst>
          </c:dPt>
          <c:dPt>
            <c:idx val="2"/>
            <c:invertIfNegative val="0"/>
            <c:bubble3D val="0"/>
            <c:spPr>
              <a:solidFill>
                <a:schemeClr val="accent6"/>
              </a:solidFill>
            </c:spPr>
            <c:extLst>
              <c:ext xmlns:c16="http://schemas.microsoft.com/office/drawing/2014/chart" uri="{C3380CC4-5D6E-409C-BE32-E72D297353CC}">
                <c16:uniqueId val="{00000005-B88F-47CA-A27D-3AAE0BBC2B4A}"/>
              </c:ext>
            </c:extLst>
          </c:dPt>
          <c:dPt>
            <c:idx val="3"/>
            <c:invertIfNegative val="0"/>
            <c:bubble3D val="0"/>
            <c:extLst>
              <c:ext xmlns:c16="http://schemas.microsoft.com/office/drawing/2014/chart" uri="{C3380CC4-5D6E-409C-BE32-E72D297353CC}">
                <c16:uniqueId val="{00000007-B88F-47CA-A27D-3AAE0BBC2B4A}"/>
              </c:ext>
            </c:extLst>
          </c:dPt>
          <c:dPt>
            <c:idx val="4"/>
            <c:invertIfNegative val="0"/>
            <c:bubble3D val="0"/>
            <c:extLst>
              <c:ext xmlns:c16="http://schemas.microsoft.com/office/drawing/2014/chart" uri="{C3380CC4-5D6E-409C-BE32-E72D297353CC}">
                <c16:uniqueId val="{00000009-B88F-47CA-A27D-3AAE0BBC2B4A}"/>
              </c:ext>
            </c:extLst>
          </c:dPt>
          <c:dPt>
            <c:idx val="5"/>
            <c:invertIfNegative val="0"/>
            <c:bubble3D val="0"/>
            <c:extLst>
              <c:ext xmlns:c16="http://schemas.microsoft.com/office/drawing/2014/chart" uri="{C3380CC4-5D6E-409C-BE32-E72D297353CC}">
                <c16:uniqueId val="{0000000A-B88F-47CA-A27D-3AAE0BBC2B4A}"/>
              </c:ext>
            </c:extLst>
          </c:dPt>
          <c:dPt>
            <c:idx val="6"/>
            <c:invertIfNegative val="0"/>
            <c:bubble3D val="0"/>
            <c:extLst>
              <c:ext xmlns:c16="http://schemas.microsoft.com/office/drawing/2014/chart" uri="{C3380CC4-5D6E-409C-BE32-E72D297353CC}">
                <c16:uniqueId val="{0000000B-B88F-47CA-A27D-3AAE0BBC2B4A}"/>
              </c:ext>
            </c:extLst>
          </c:dPt>
          <c:dPt>
            <c:idx val="7"/>
            <c:invertIfNegative val="0"/>
            <c:bubble3D val="0"/>
            <c:extLst>
              <c:ext xmlns:c16="http://schemas.microsoft.com/office/drawing/2014/chart" uri="{C3380CC4-5D6E-409C-BE32-E72D297353CC}">
                <c16:uniqueId val="{0000000C-B88F-47CA-A27D-3AAE0BBC2B4A}"/>
              </c:ext>
            </c:extLst>
          </c:dPt>
          <c:dPt>
            <c:idx val="8"/>
            <c:invertIfNegative val="0"/>
            <c:bubble3D val="0"/>
            <c:extLst>
              <c:ext xmlns:c16="http://schemas.microsoft.com/office/drawing/2014/chart" uri="{C3380CC4-5D6E-409C-BE32-E72D297353CC}">
                <c16:uniqueId val="{0000000D-B88F-47CA-A27D-3AAE0BBC2B4A}"/>
              </c:ext>
            </c:extLst>
          </c:dPt>
          <c:dPt>
            <c:idx val="9"/>
            <c:invertIfNegative val="0"/>
            <c:bubble3D val="0"/>
            <c:extLst>
              <c:ext xmlns:c16="http://schemas.microsoft.com/office/drawing/2014/chart" uri="{C3380CC4-5D6E-409C-BE32-E72D297353CC}">
                <c16:uniqueId val="{0000000E-B88F-47CA-A27D-3AAE0BBC2B4A}"/>
              </c:ext>
            </c:extLst>
          </c:dPt>
          <c:dPt>
            <c:idx val="10"/>
            <c:invertIfNegative val="0"/>
            <c:bubble3D val="0"/>
            <c:extLst>
              <c:ext xmlns:c16="http://schemas.microsoft.com/office/drawing/2014/chart" uri="{C3380CC4-5D6E-409C-BE32-E72D297353CC}">
                <c16:uniqueId val="{0000000F-B88F-47CA-A27D-3AAE0BBC2B4A}"/>
              </c:ext>
            </c:extLst>
          </c:dPt>
          <c:dPt>
            <c:idx val="11"/>
            <c:invertIfNegative val="0"/>
            <c:bubble3D val="0"/>
            <c:extLst>
              <c:ext xmlns:c16="http://schemas.microsoft.com/office/drawing/2014/chart" uri="{C3380CC4-5D6E-409C-BE32-E72D297353CC}">
                <c16:uniqueId val="{00000010-B88F-47CA-A27D-3AAE0BBC2B4A}"/>
              </c:ext>
            </c:extLst>
          </c:dPt>
          <c:dPt>
            <c:idx val="15"/>
            <c:invertIfNegative val="0"/>
            <c:bubble3D val="0"/>
            <c:extLst>
              <c:ext xmlns:c16="http://schemas.microsoft.com/office/drawing/2014/chart" uri="{C3380CC4-5D6E-409C-BE32-E72D297353CC}">
                <c16:uniqueId val="{00000011-B88F-47CA-A27D-3AAE0BBC2B4A}"/>
              </c:ext>
            </c:extLst>
          </c:dPt>
          <c:dPt>
            <c:idx val="16"/>
            <c:invertIfNegative val="0"/>
            <c:bubble3D val="0"/>
            <c:extLst>
              <c:ext xmlns:c16="http://schemas.microsoft.com/office/drawing/2014/chart" uri="{C3380CC4-5D6E-409C-BE32-E72D297353CC}">
                <c16:uniqueId val="{00000012-B88F-47CA-A27D-3AAE0BBC2B4A}"/>
              </c:ext>
            </c:extLst>
          </c:dPt>
          <c:dPt>
            <c:idx val="17"/>
            <c:invertIfNegative val="0"/>
            <c:bubble3D val="0"/>
            <c:extLst>
              <c:ext xmlns:c16="http://schemas.microsoft.com/office/drawing/2014/chart" uri="{C3380CC4-5D6E-409C-BE32-E72D297353CC}">
                <c16:uniqueId val="{00000013-B88F-47CA-A27D-3AAE0BBC2B4A}"/>
              </c:ext>
            </c:extLst>
          </c:dPt>
          <c:dPt>
            <c:idx val="18"/>
            <c:invertIfNegative val="0"/>
            <c:bubble3D val="0"/>
            <c:extLst>
              <c:ext xmlns:c16="http://schemas.microsoft.com/office/drawing/2014/chart" uri="{C3380CC4-5D6E-409C-BE32-E72D297353CC}">
                <c16:uniqueId val="{00000014-B88F-47CA-A27D-3AAE0BBC2B4A}"/>
              </c:ext>
            </c:extLst>
          </c:dPt>
          <c:dPt>
            <c:idx val="19"/>
            <c:invertIfNegative val="0"/>
            <c:bubble3D val="0"/>
            <c:extLst>
              <c:ext xmlns:c16="http://schemas.microsoft.com/office/drawing/2014/chart" uri="{C3380CC4-5D6E-409C-BE32-E72D297353CC}">
                <c16:uniqueId val="{00000015-B88F-47CA-A27D-3AAE0BBC2B4A}"/>
              </c:ext>
            </c:extLst>
          </c:dPt>
          <c:dLbls>
            <c:spPr>
              <a:noFill/>
              <a:ln>
                <a:noFill/>
              </a:ln>
              <a:effectLst/>
            </c:spPr>
            <c:txPr>
              <a:bodyPr/>
              <a:lstStyle/>
              <a:p>
                <a:pPr>
                  <a:defRPr sz="1800" b="0" i="0" u="none" strike="noStrike" baseline="0">
                    <a:solidFill>
                      <a:srgbClr val="FFFFFF"/>
                    </a:solidFill>
                    <a:latin typeface="Helvetica" pitchFamily="2" charset="0"/>
                    <a:ea typeface="Calibri"/>
                    <a:cs typeface="Calibri"/>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'istogramma (2)'!$B$9:$B$12</c:f>
              <c:strCache>
                <c:ptCount val="4"/>
                <c:pt idx="0">
                  <c:v>Consumi</c:v>
                </c:pt>
                <c:pt idx="1">
                  <c:v>Import</c:v>
                </c:pt>
                <c:pt idx="2">
                  <c:v>Export</c:v>
                </c:pt>
                <c:pt idx="3">
                  <c:v>Investimenti</c:v>
                </c:pt>
              </c:strCache>
            </c:strRef>
          </c:cat>
          <c:val>
            <c:numRef>
              <c:f>'istogramma (2)'!$C$9:$C$12</c:f>
              <c:numCache>
                <c:formatCode>0.0</c:formatCode>
                <c:ptCount val="4"/>
                <c:pt idx="0">
                  <c:v>4.2</c:v>
                </c:pt>
                <c:pt idx="1">
                  <c:v>14.7</c:v>
                </c:pt>
                <c:pt idx="2">
                  <c:v>13.4</c:v>
                </c:pt>
                <c:pt idx="3">
                  <c:v>16.5</c:v>
                </c:pt>
              </c:numCache>
            </c:numRef>
          </c:val>
          <c:extLst>
            <c:ext xmlns:c16="http://schemas.microsoft.com/office/drawing/2014/chart" uri="{C3380CC4-5D6E-409C-BE32-E72D297353CC}">
              <c16:uniqueId val="{00000016-B88F-47CA-A27D-3AAE0BBC2B4A}"/>
            </c:ext>
          </c:extLst>
        </c:ser>
        <c:dLbls>
          <c:showLegendKey val="0"/>
          <c:showVal val="0"/>
          <c:showCatName val="0"/>
          <c:showSerName val="0"/>
          <c:showPercent val="0"/>
          <c:showBubbleSize val="0"/>
        </c:dLbls>
        <c:gapWidth val="83"/>
        <c:overlap val="-4"/>
        <c:axId val="205032064"/>
        <c:axId val="205209984"/>
      </c:barChart>
      <c:lineChart>
        <c:grouping val="standard"/>
        <c:varyColors val="0"/>
        <c:ser>
          <c:idx val="0"/>
          <c:order val="1"/>
          <c:marker>
            <c:symbol val="none"/>
          </c:marker>
          <c:cat>
            <c:strRef>
              <c:f>'istogramma (2)'!$B$9:$B$12</c:f>
              <c:strCache>
                <c:ptCount val="4"/>
                <c:pt idx="0">
                  <c:v>Consumi</c:v>
                </c:pt>
                <c:pt idx="1">
                  <c:v>Import</c:v>
                </c:pt>
                <c:pt idx="2">
                  <c:v>Export</c:v>
                </c:pt>
                <c:pt idx="3">
                  <c:v>Investimenti</c:v>
                </c:pt>
              </c:strCache>
            </c:strRef>
          </c:cat>
          <c:val>
            <c:numRef>
              <c:f>'istogramma (2)'!$D$9:$D$12</c:f>
              <c:numCache>
                <c:formatCode>0.0</c:formatCode>
                <c:ptCount val="4"/>
                <c:pt idx="0">
                  <c:v>6.7</c:v>
                </c:pt>
                <c:pt idx="1">
                  <c:v>6.7</c:v>
                </c:pt>
                <c:pt idx="2">
                  <c:v>6.7</c:v>
                </c:pt>
                <c:pt idx="3">
                  <c:v>6.7</c:v>
                </c:pt>
              </c:numCache>
            </c:numRef>
          </c:val>
          <c:smooth val="0"/>
          <c:extLst>
            <c:ext xmlns:c16="http://schemas.microsoft.com/office/drawing/2014/chart" uri="{C3380CC4-5D6E-409C-BE32-E72D297353CC}">
              <c16:uniqueId val="{00000017-B88F-47CA-A27D-3AAE0BBC2B4A}"/>
            </c:ext>
          </c:extLst>
        </c:ser>
        <c:dLbls>
          <c:showLegendKey val="0"/>
          <c:showVal val="0"/>
          <c:showCatName val="0"/>
          <c:showSerName val="0"/>
          <c:showPercent val="0"/>
          <c:showBubbleSize val="0"/>
        </c:dLbls>
        <c:marker val="1"/>
        <c:smooth val="0"/>
        <c:axId val="205032064"/>
        <c:axId val="205209984"/>
      </c:lineChart>
      <c:catAx>
        <c:axId val="205032064"/>
        <c:scaling>
          <c:orientation val="minMax"/>
        </c:scaling>
        <c:delete val="0"/>
        <c:axPos val="b"/>
        <c:numFmt formatCode="mmm\-yy" sourceLinked="0"/>
        <c:majorTickMark val="none"/>
        <c:minorTickMark val="none"/>
        <c:tickLblPos val="nextTo"/>
        <c:txPr>
          <a:bodyPr rot="-5400000" vert="horz"/>
          <a:lstStyle/>
          <a:p>
            <a:pPr>
              <a:defRPr sz="1800" b="0" i="0" u="none" strike="noStrike" baseline="0">
                <a:solidFill>
                  <a:srgbClr val="000080"/>
                </a:solidFill>
                <a:latin typeface="Helvetica" pitchFamily="2" charset="0"/>
                <a:ea typeface="Calibri"/>
                <a:cs typeface="Calibri"/>
              </a:defRPr>
            </a:pPr>
            <a:endParaRPr lang="it-IT"/>
          </a:p>
        </c:txPr>
        <c:crossAx val="205209984"/>
        <c:crosses val="autoZero"/>
        <c:auto val="1"/>
        <c:lblAlgn val="ctr"/>
        <c:lblOffset val="500"/>
        <c:noMultiLvlLbl val="0"/>
      </c:catAx>
      <c:valAx>
        <c:axId val="205209984"/>
        <c:scaling>
          <c:orientation val="minMax"/>
          <c:max val="20"/>
          <c:min val="0"/>
        </c:scaling>
        <c:delete val="1"/>
        <c:axPos val="l"/>
        <c:numFmt formatCode="0.0" sourceLinked="1"/>
        <c:majorTickMark val="out"/>
        <c:minorTickMark val="none"/>
        <c:tickLblPos val="nextTo"/>
        <c:crossAx val="205032064"/>
        <c:crosses val="autoZero"/>
        <c:crossBetween val="between"/>
        <c:majorUnit val="5"/>
      </c:valAx>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66567482406604"/>
          <c:y val="0.14956976276784589"/>
          <c:w val="0.476675505536101"/>
          <c:h val="0.64161501028707724"/>
        </c:manualLayout>
      </c:layout>
      <c:doughnutChart>
        <c:varyColors val="1"/>
        <c:ser>
          <c:idx val="0"/>
          <c:order val="0"/>
          <c:spPr>
            <a:solidFill>
              <a:schemeClr val="accent6">
                <a:lumMod val="75000"/>
              </a:schemeClr>
            </a:solidFill>
          </c:spPr>
          <c:dPt>
            <c:idx val="1"/>
            <c:bubble3D val="0"/>
            <c:spPr>
              <a:solidFill>
                <a:srgbClr val="002060"/>
              </a:solidFill>
            </c:spPr>
            <c:extLst>
              <c:ext xmlns:c16="http://schemas.microsoft.com/office/drawing/2014/chart" uri="{C3380CC4-5D6E-409C-BE32-E72D297353CC}">
                <c16:uniqueId val="{00000001-267F-4C8C-9860-EE22056C3830}"/>
              </c:ext>
            </c:extLst>
          </c:dPt>
          <c:dLbls>
            <c:dLbl>
              <c:idx val="0"/>
              <c:layout>
                <c:manualLayout>
                  <c:x val="0.20091182046974204"/>
                  <c:y val="-2.643594789336531E-2"/>
                </c:manualLayout>
              </c:layout>
              <c:tx>
                <c:rich>
                  <a:bodyPr/>
                  <a:lstStyle/>
                  <a:p>
                    <a:pPr>
                      <a:defRPr lang="en-US" sz="1600" b="1" i="0" u="none" strike="noStrike" kern="1200" baseline="0">
                        <a:solidFill>
                          <a:schemeClr val="tx2"/>
                        </a:solidFill>
                        <a:latin typeface="+mn-lt"/>
                        <a:ea typeface="+mn-ea"/>
                        <a:cs typeface="+mn-cs"/>
                      </a:defRPr>
                    </a:pPr>
                    <a:fld id="{28B10C1C-6808-49E3-93E4-1E0AD74826B1}" type="CATEGORYNAME">
                      <a:rPr lang="it-IT" sz="1600" b="1" i="0" u="none" strike="noStrike" kern="1200" baseline="0">
                        <a:solidFill>
                          <a:schemeClr val="tx2"/>
                        </a:solidFill>
                        <a:latin typeface="+mn-lt"/>
                        <a:ea typeface="+mn-ea"/>
                        <a:cs typeface="+mn-cs"/>
                      </a:rPr>
                      <a:pPr>
                        <a:defRPr lang="en-US" sz="1600" b="1" i="0" u="none" strike="noStrike" kern="1200" baseline="0">
                          <a:solidFill>
                            <a:schemeClr val="tx2"/>
                          </a:solidFill>
                          <a:latin typeface="+mn-lt"/>
                          <a:ea typeface="+mn-ea"/>
                          <a:cs typeface="+mn-cs"/>
                        </a:defRPr>
                      </a:pPr>
                      <a:t>[NOME CATEGORIA]</a:t>
                    </a:fld>
                    <a:r>
                      <a:rPr lang="it-IT" sz="1600" b="1" i="0" u="none" strike="noStrike" kern="1200" baseline="0">
                        <a:solidFill>
                          <a:schemeClr val="tx2"/>
                        </a:solidFill>
                        <a:latin typeface="+mn-lt"/>
                        <a:ea typeface="+mn-ea"/>
                        <a:cs typeface="+mn-cs"/>
                      </a:rPr>
                      <a:t> 96,3 mld</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2068551842330761"/>
                      <c:h val="0.24188892322429242"/>
                    </c:manualLayout>
                  </c15:layout>
                  <c15:dlblFieldTable/>
                  <c15:showDataLabelsRange val="0"/>
                </c:ext>
                <c:ext xmlns:c16="http://schemas.microsoft.com/office/drawing/2014/chart" uri="{C3380CC4-5D6E-409C-BE32-E72D297353CC}">
                  <c16:uniqueId val="{00000002-267F-4C8C-9860-EE22056C3830}"/>
                </c:ext>
              </c:extLst>
            </c:dLbl>
            <c:dLbl>
              <c:idx val="1"/>
              <c:layout>
                <c:manualLayout>
                  <c:x val="-0.1820599288842108"/>
                  <c:y val="5.2871801169880578E-2"/>
                </c:manualLayout>
              </c:layout>
              <c:tx>
                <c:rich>
                  <a:bodyPr/>
                  <a:lstStyle/>
                  <a:p>
                    <a:fld id="{48429546-5DA7-45A2-B7DC-24CBDF9A636F}" type="CATEGORYNAME">
                      <a:rPr lang="it-IT">
                        <a:solidFill>
                          <a:schemeClr val="tx2"/>
                        </a:solidFill>
                      </a:rPr>
                      <a:pPr/>
                      <a:t>[NOME CATEGORIA]</a:t>
                    </a:fld>
                    <a:r>
                      <a:rPr lang="it-IT" baseline="0">
                        <a:solidFill>
                          <a:schemeClr val="tx2"/>
                        </a:solidFill>
                      </a:rPr>
                      <a:t> 11,8 mld</a:t>
                    </a:r>
                  </a:p>
                </c:rich>
              </c:tx>
              <c:showLegendKey val="0"/>
              <c:showVal val="1"/>
              <c:showCatName val="1"/>
              <c:showSerName val="0"/>
              <c:showPercent val="0"/>
              <c:showBubbleSize val="0"/>
              <c:extLst>
                <c:ext xmlns:c15="http://schemas.microsoft.com/office/drawing/2012/chart" uri="{CE6537A1-D6FC-4f65-9D91-7224C49458BB}">
                  <c15:layout>
                    <c:manualLayout>
                      <c:w val="0.21368459405299273"/>
                      <c:h val="0.42963221862699208"/>
                    </c:manualLayout>
                  </c15:layout>
                  <c15:dlblFieldTable/>
                  <c15:showDataLabelsRange val="0"/>
                </c:ext>
                <c:ext xmlns:c16="http://schemas.microsoft.com/office/drawing/2014/chart" uri="{C3380CC4-5D6E-409C-BE32-E72D297353CC}">
                  <c16:uniqueId val="{00000001-267F-4C8C-9860-EE22056C3830}"/>
                </c:ext>
              </c:extLst>
            </c:dLbl>
            <c:spPr>
              <a:noFill/>
              <a:ln>
                <a:noFill/>
              </a:ln>
              <a:effectLst/>
            </c:spPr>
            <c:txPr>
              <a:bodyPr/>
              <a:lstStyle/>
              <a:p>
                <a:pPr>
                  <a:defRPr sz="1600" b="1">
                    <a:solidFill>
                      <a:srgbClr val="002060"/>
                    </a:solidFill>
                  </a:defRPr>
                </a:pPr>
                <a:endParaRPr lang="it-IT"/>
              </a:p>
            </c:txPr>
            <c:showLegendKey val="0"/>
            <c:showVal val="1"/>
            <c:showCatName val="1"/>
            <c:showSerName val="0"/>
            <c:showPercent val="0"/>
            <c:showBubbleSize val="0"/>
            <c:showLeaderLines val="0"/>
            <c:extLst>
              <c:ext xmlns:c15="http://schemas.microsoft.com/office/drawing/2012/chart" uri="{CE6537A1-D6FC-4f65-9D91-7224C49458BB}"/>
            </c:extLst>
          </c:dLbls>
          <c:cat>
            <c:strRef>
              <c:f>GRAFICI!$D$35:$E$35</c:f>
              <c:strCache>
                <c:ptCount val="2"/>
                <c:pt idx="0">
                  <c:v>Risorse per l'edilizia "territorializzate"</c:v>
                </c:pt>
                <c:pt idx="1">
                  <c:v>Risorse per l'edilizia da "territorializzare"</c:v>
                </c:pt>
              </c:strCache>
            </c:strRef>
          </c:cat>
          <c:val>
            <c:numRef>
              <c:f>GRAFICI!$D$39:$E$39</c:f>
              <c:numCache>
                <c:formatCode>_-* #,##0.0\ _€_-;\-* #,##0.0\ _€_-;_-* "-"??\ _€_-;_-@_-</c:formatCode>
                <c:ptCount val="2"/>
                <c:pt idx="0">
                  <c:v>96.253506694860107</c:v>
                </c:pt>
                <c:pt idx="1">
                  <c:v>11.794493305139895</c:v>
                </c:pt>
              </c:numCache>
            </c:numRef>
          </c:val>
          <c:extLst>
            <c:ext xmlns:c16="http://schemas.microsoft.com/office/drawing/2014/chart" uri="{C3380CC4-5D6E-409C-BE32-E72D297353CC}">
              <c16:uniqueId val="{00000003-267F-4C8C-9860-EE22056C3830}"/>
            </c:ext>
          </c:extLst>
        </c:ser>
        <c:dLbls>
          <c:showLegendKey val="0"/>
          <c:showVal val="0"/>
          <c:showCatName val="0"/>
          <c:showSerName val="0"/>
          <c:showPercent val="1"/>
          <c:showBubbleSize val="0"/>
          <c:showLeaderLines val="0"/>
        </c:dLbls>
        <c:firstSliceAng val="301"/>
        <c:holeSize val="50"/>
      </c:doughnutChart>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567421259842526E-2"/>
          <c:y val="8.7993861664099018E-2"/>
          <c:w val="0.45038891529331554"/>
          <c:h val="0.81449785602528346"/>
        </c:manualLayout>
      </c:layout>
      <c:doughnutChart>
        <c:varyColors val="1"/>
        <c:ser>
          <c:idx val="0"/>
          <c:order val="0"/>
          <c:spPr>
            <a:solidFill>
              <a:srgbClr val="9999FF"/>
            </a:solidFill>
            <a:ln w="12700">
              <a:noFill/>
              <a:prstDash val="solid"/>
            </a:ln>
          </c:spPr>
          <c:dPt>
            <c:idx val="0"/>
            <c:bubble3D val="0"/>
            <c:spPr>
              <a:solidFill>
                <a:srgbClr val="0070C0"/>
              </a:solidFill>
              <a:ln w="12700">
                <a:noFill/>
                <a:prstDash val="solid"/>
              </a:ln>
            </c:spPr>
            <c:extLst>
              <c:ext xmlns:c16="http://schemas.microsoft.com/office/drawing/2014/chart" uri="{C3380CC4-5D6E-409C-BE32-E72D297353CC}">
                <c16:uniqueId val="{00000001-6767-41D8-951B-1050D6F55C76}"/>
              </c:ext>
            </c:extLst>
          </c:dPt>
          <c:dPt>
            <c:idx val="1"/>
            <c:bubble3D val="0"/>
            <c:spPr>
              <a:solidFill>
                <a:srgbClr val="F79646"/>
              </a:solidFill>
              <a:ln w="12700">
                <a:noFill/>
                <a:prstDash val="solid"/>
              </a:ln>
            </c:spPr>
            <c:extLst>
              <c:ext xmlns:c16="http://schemas.microsoft.com/office/drawing/2014/chart" uri="{C3380CC4-5D6E-409C-BE32-E72D297353CC}">
                <c16:uniqueId val="{00000003-6767-41D8-951B-1050D6F55C76}"/>
              </c:ext>
            </c:extLst>
          </c:dPt>
          <c:dPt>
            <c:idx val="2"/>
            <c:bubble3D val="0"/>
            <c:spPr>
              <a:solidFill>
                <a:srgbClr val="FF0000"/>
              </a:solidFill>
              <a:ln w="12700">
                <a:noFill/>
                <a:prstDash val="solid"/>
              </a:ln>
            </c:spPr>
            <c:extLst>
              <c:ext xmlns:c16="http://schemas.microsoft.com/office/drawing/2014/chart" uri="{C3380CC4-5D6E-409C-BE32-E72D297353CC}">
                <c16:uniqueId val="{00000005-6767-41D8-951B-1050D6F55C76}"/>
              </c:ext>
            </c:extLst>
          </c:dPt>
          <c:dPt>
            <c:idx val="3"/>
            <c:bubble3D val="0"/>
            <c:spPr>
              <a:solidFill>
                <a:srgbClr val="00B050"/>
              </a:solidFill>
              <a:ln w="12700">
                <a:noFill/>
                <a:prstDash val="solid"/>
              </a:ln>
            </c:spPr>
            <c:extLst>
              <c:ext xmlns:c16="http://schemas.microsoft.com/office/drawing/2014/chart" uri="{C3380CC4-5D6E-409C-BE32-E72D297353CC}">
                <c16:uniqueId val="{00000007-6767-41D8-951B-1050D6F55C76}"/>
              </c:ext>
            </c:extLst>
          </c:dPt>
          <c:dLbls>
            <c:dLbl>
              <c:idx val="0"/>
              <c:tx>
                <c:rich>
                  <a:bodyPr/>
                  <a:lstStyle/>
                  <a:p>
                    <a:pPr algn="ctr" rtl="1">
                      <a:defRPr sz="2400" b="1">
                        <a:solidFill>
                          <a:schemeClr val="bg1"/>
                        </a:solidFill>
                        <a:latin typeface="Helvetica" pitchFamily="2" charset="0"/>
                        <a:cs typeface="Arial" panose="020B0604020202020204" pitchFamily="34" charset="0"/>
                      </a:defRPr>
                    </a:pPr>
                    <a:r>
                      <a:rPr lang="it-IT" sz="2400" b="1">
                        <a:solidFill>
                          <a:schemeClr val="bg1"/>
                        </a:solidFill>
                        <a:latin typeface="Helvetica" pitchFamily="2" charset="0"/>
                        <a:cs typeface="Arial" panose="020B0604020202020204" pitchFamily="34" charset="0"/>
                      </a:rPr>
                      <a:t> 27,6%</a:t>
                    </a:r>
                    <a:endParaRPr lang="it-IT" sz="2400"/>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767-41D8-951B-1050D6F55C76}"/>
                </c:ext>
              </c:extLst>
            </c:dLbl>
            <c:dLbl>
              <c:idx val="1"/>
              <c:tx>
                <c:rich>
                  <a:bodyPr/>
                  <a:lstStyle/>
                  <a:p>
                    <a:pPr algn="ctr" rtl="1">
                      <a:defRPr sz="2400" b="1">
                        <a:solidFill>
                          <a:schemeClr val="bg1"/>
                        </a:solidFill>
                        <a:latin typeface="Helvetica" pitchFamily="2" charset="0"/>
                        <a:cs typeface="Arial" panose="020B0604020202020204" pitchFamily="34" charset="0"/>
                      </a:defRPr>
                    </a:pPr>
                    <a:r>
                      <a:rPr lang="it-IT" sz="2400" b="1">
                        <a:solidFill>
                          <a:schemeClr val="bg1"/>
                        </a:solidFill>
                        <a:latin typeface="Helvetica" pitchFamily="2" charset="0"/>
                        <a:cs typeface="Arial" panose="020B0604020202020204" pitchFamily="34" charset="0"/>
                      </a:rPr>
                      <a:t>20,7%</a:t>
                    </a:r>
                    <a:endParaRPr lang="it-IT" sz="2400"/>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767-41D8-951B-1050D6F55C76}"/>
                </c:ext>
              </c:extLst>
            </c:dLbl>
            <c:dLbl>
              <c:idx val="2"/>
              <c:tx>
                <c:rich>
                  <a:bodyPr/>
                  <a:lstStyle/>
                  <a:p>
                    <a:r>
                      <a:rPr lang="it-IT" sz="2400"/>
                      <a:t>28,3%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767-41D8-951B-1050D6F55C76}"/>
                </c:ext>
              </c:extLst>
            </c:dLbl>
            <c:dLbl>
              <c:idx val="3"/>
              <c:tx>
                <c:rich>
                  <a:bodyPr/>
                  <a:lstStyle/>
                  <a:p>
                    <a:r>
                      <a:rPr lang="it-IT" sz="2400"/>
                      <a:t>23,4%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6767-41D8-951B-1050D6F55C76}"/>
                </c:ext>
              </c:extLst>
            </c:dLbl>
            <c:numFmt formatCode="0.0%" sourceLinked="0"/>
            <c:spPr>
              <a:noFill/>
              <a:ln w="25400">
                <a:noFill/>
              </a:ln>
            </c:spPr>
            <c:txPr>
              <a:bodyPr/>
              <a:lstStyle/>
              <a:p>
                <a:pPr algn="ctr" rtl="1">
                  <a:defRPr sz="2400" b="1">
                    <a:solidFill>
                      <a:schemeClr val="bg1"/>
                    </a:solidFill>
                    <a:latin typeface="Helvetica" pitchFamily="2" charset="0"/>
                    <a:cs typeface="Arial" panose="020B0604020202020204" pitchFamily="34"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'TORTA Anno 2008'!$I$4:$I$7</c:f>
              <c:strCache>
                <c:ptCount val="4"/>
                <c:pt idx="0">
                  <c:v>Nuove abitazioni</c:v>
                </c:pt>
                <c:pt idx="1">
                  <c:v>Manutenzione straord. Residenziale</c:v>
                </c:pt>
                <c:pt idx="2">
                  <c:v>Costruzioni non residenziali private</c:v>
                </c:pt>
                <c:pt idx="3">
                  <c:v>Costruzioni non residenziali pubbliche</c:v>
                </c:pt>
              </c:strCache>
            </c:strRef>
          </c:cat>
          <c:val>
            <c:numRef>
              <c:f>'TORTA Anno 2008'!$J$4:$J$7</c:f>
              <c:numCache>
                <c:formatCode>0.0</c:formatCode>
                <c:ptCount val="4"/>
                <c:pt idx="0">
                  <c:v>27.6</c:v>
                </c:pt>
                <c:pt idx="1">
                  <c:v>20.7</c:v>
                </c:pt>
                <c:pt idx="2">
                  <c:v>28.3</c:v>
                </c:pt>
                <c:pt idx="3">
                  <c:v>23.4</c:v>
                </c:pt>
              </c:numCache>
            </c:numRef>
          </c:val>
          <c:extLst>
            <c:ext xmlns:c16="http://schemas.microsoft.com/office/drawing/2014/chart" uri="{C3380CC4-5D6E-409C-BE32-E72D297353CC}">
              <c16:uniqueId val="{00000008-6767-41D8-951B-1050D6F55C76}"/>
            </c:ext>
          </c:extLst>
        </c:ser>
        <c:dLbls>
          <c:showLegendKey val="0"/>
          <c:showVal val="1"/>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47382513123359582"/>
          <c:y val="0.15862098777736283"/>
          <c:w val="0.36498999343832023"/>
          <c:h val="0.72953689905967711"/>
        </c:manualLayout>
      </c:layout>
      <c:overlay val="0"/>
      <c:spPr>
        <a:noFill/>
      </c:spPr>
      <c:txPr>
        <a:bodyPr/>
        <a:lstStyle/>
        <a:p>
          <a:pPr>
            <a:defRPr sz="1400">
              <a:solidFill>
                <a:srgbClr val="000080"/>
              </a:solidFill>
              <a:latin typeface="Helvetica" pitchFamily="2" charset="0"/>
            </a:defRPr>
          </a:pPr>
          <a:endParaRPr lang="it-IT"/>
        </a:p>
      </c:txPr>
    </c:legend>
    <c:plotVisOnly val="1"/>
    <c:dispBlanksAs val="zero"/>
    <c:showDLblsOverMax val="0"/>
  </c:chart>
  <c:spPr>
    <a:noFill/>
    <a:ln w="9525">
      <a:noFill/>
    </a:ln>
  </c:spPr>
  <c:txPr>
    <a:bodyPr/>
    <a:lstStyle/>
    <a:p>
      <a:pPr>
        <a:defRPr sz="1000" b="0" i="0" u="none" strike="noStrike" baseline="0">
          <a:solidFill>
            <a:srgbClr val="000080"/>
          </a:solidFill>
          <a:latin typeface="Arial" panose="020B0604020202020204" pitchFamily="34" charset="0"/>
          <a:ea typeface="Tahoma"/>
          <a:cs typeface="Arial" panose="020B0604020202020204" pitchFamily="34" charset="0"/>
        </a:defRPr>
      </a:pPr>
      <a:endParaRPr lang="it-IT"/>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659023939903627E-2"/>
          <c:y val="8.9466837937122283E-3"/>
          <c:w val="0.43156083618934404"/>
          <c:h val="0.99105331620628778"/>
        </c:manualLayout>
      </c:layout>
      <c:doughnutChart>
        <c:varyColors val="1"/>
        <c:ser>
          <c:idx val="0"/>
          <c:order val="0"/>
          <c:spPr>
            <a:solidFill>
              <a:srgbClr val="9999FF"/>
            </a:solidFill>
            <a:ln w="12700">
              <a:noFill/>
              <a:prstDash val="solid"/>
            </a:ln>
          </c:spPr>
          <c:dPt>
            <c:idx val="0"/>
            <c:bubble3D val="0"/>
            <c:spPr>
              <a:solidFill>
                <a:srgbClr val="0070C0"/>
              </a:solidFill>
              <a:ln w="12700">
                <a:noFill/>
                <a:prstDash val="solid"/>
              </a:ln>
            </c:spPr>
            <c:extLst>
              <c:ext xmlns:c16="http://schemas.microsoft.com/office/drawing/2014/chart" uri="{C3380CC4-5D6E-409C-BE32-E72D297353CC}">
                <c16:uniqueId val="{00000001-C078-4D94-8B1D-FB5DAD2F08E5}"/>
              </c:ext>
            </c:extLst>
          </c:dPt>
          <c:dPt>
            <c:idx val="1"/>
            <c:bubble3D val="0"/>
            <c:spPr>
              <a:solidFill>
                <a:srgbClr val="F79646"/>
              </a:solidFill>
              <a:ln w="12700">
                <a:noFill/>
                <a:prstDash val="solid"/>
              </a:ln>
            </c:spPr>
            <c:extLst>
              <c:ext xmlns:c16="http://schemas.microsoft.com/office/drawing/2014/chart" uri="{C3380CC4-5D6E-409C-BE32-E72D297353CC}">
                <c16:uniqueId val="{00000003-C078-4D94-8B1D-FB5DAD2F08E5}"/>
              </c:ext>
            </c:extLst>
          </c:dPt>
          <c:dPt>
            <c:idx val="2"/>
            <c:bubble3D val="0"/>
            <c:spPr>
              <a:solidFill>
                <a:srgbClr val="FF0000"/>
              </a:solidFill>
              <a:ln w="12700">
                <a:noFill/>
                <a:prstDash val="solid"/>
              </a:ln>
            </c:spPr>
            <c:extLst>
              <c:ext xmlns:c16="http://schemas.microsoft.com/office/drawing/2014/chart" uri="{C3380CC4-5D6E-409C-BE32-E72D297353CC}">
                <c16:uniqueId val="{00000005-C078-4D94-8B1D-FB5DAD2F08E5}"/>
              </c:ext>
            </c:extLst>
          </c:dPt>
          <c:dPt>
            <c:idx val="3"/>
            <c:bubble3D val="0"/>
            <c:spPr>
              <a:solidFill>
                <a:srgbClr val="00B050"/>
              </a:solidFill>
              <a:ln w="12700">
                <a:noFill/>
                <a:prstDash val="solid"/>
              </a:ln>
            </c:spPr>
            <c:extLst>
              <c:ext xmlns:c16="http://schemas.microsoft.com/office/drawing/2014/chart" uri="{C3380CC4-5D6E-409C-BE32-E72D297353CC}">
                <c16:uniqueId val="{00000007-C078-4D94-8B1D-FB5DAD2F08E5}"/>
              </c:ext>
            </c:extLst>
          </c:dPt>
          <c:dLbls>
            <c:dLbl>
              <c:idx val="0"/>
              <c:tx>
                <c:rich>
                  <a:bodyPr/>
                  <a:lstStyle/>
                  <a:p>
                    <a:pPr algn="ctr" rtl="1">
                      <a:defRPr sz="2000" b="1">
                        <a:solidFill>
                          <a:schemeClr val="bg1"/>
                        </a:solidFill>
                        <a:latin typeface="Helvetica" pitchFamily="2" charset="0"/>
                        <a:cs typeface="Arial" panose="020B0604020202020204" pitchFamily="34" charset="0"/>
                      </a:defRPr>
                    </a:pPr>
                    <a:r>
                      <a:rPr lang="it-IT" sz="2000" b="1">
                        <a:solidFill>
                          <a:schemeClr val="bg1"/>
                        </a:solidFill>
                        <a:latin typeface="Helvetica" pitchFamily="2" charset="0"/>
                        <a:cs typeface="Arial" panose="020B0604020202020204" pitchFamily="34" charset="0"/>
                      </a:rPr>
                      <a:t> 10,9%</a:t>
                    </a:r>
                    <a:endParaRPr lang="it-IT" sz="2000"/>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78-4D94-8B1D-FB5DAD2F08E5}"/>
                </c:ext>
              </c:extLst>
            </c:dLbl>
            <c:dLbl>
              <c:idx val="1"/>
              <c:tx>
                <c:rich>
                  <a:bodyPr/>
                  <a:lstStyle/>
                  <a:p>
                    <a:pPr algn="ctr" rtl="1">
                      <a:defRPr sz="2000" b="1">
                        <a:solidFill>
                          <a:schemeClr val="bg1"/>
                        </a:solidFill>
                        <a:latin typeface="Helvetica" pitchFamily="2" charset="0"/>
                        <a:cs typeface="Arial" panose="020B0604020202020204" pitchFamily="34" charset="0"/>
                      </a:defRPr>
                    </a:pPr>
                    <a:r>
                      <a:rPr lang="it-IT" sz="2000" b="1">
                        <a:solidFill>
                          <a:schemeClr val="bg1"/>
                        </a:solidFill>
                        <a:latin typeface="Helvetica" pitchFamily="2" charset="0"/>
                        <a:cs typeface="Arial" panose="020B0604020202020204" pitchFamily="34" charset="0"/>
                      </a:rPr>
                      <a:t>37,5%</a:t>
                    </a:r>
                    <a:endParaRPr lang="it-IT" sz="2000"/>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078-4D94-8B1D-FB5DAD2F08E5}"/>
                </c:ext>
              </c:extLst>
            </c:dLbl>
            <c:dLbl>
              <c:idx val="2"/>
              <c:tx>
                <c:rich>
                  <a:bodyPr/>
                  <a:lstStyle/>
                  <a:p>
                    <a:r>
                      <a:rPr lang="it-IT" sz="1800"/>
                      <a:t>31,2%</a:t>
                    </a:r>
                    <a:endParaRPr lang="it-IT"/>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C078-4D94-8B1D-FB5DAD2F08E5}"/>
                </c:ext>
              </c:extLst>
            </c:dLbl>
            <c:dLbl>
              <c:idx val="3"/>
              <c:tx>
                <c:rich>
                  <a:bodyPr/>
                  <a:lstStyle/>
                  <a:p>
                    <a:pPr algn="ctr" rtl="1">
                      <a:defRPr sz="2400" b="1">
                        <a:solidFill>
                          <a:schemeClr val="bg1"/>
                        </a:solidFill>
                        <a:latin typeface="Helvetica" pitchFamily="2" charset="0"/>
                        <a:cs typeface="Arial" panose="020B0604020202020204" pitchFamily="34" charset="0"/>
                      </a:defRPr>
                    </a:pPr>
                    <a:r>
                      <a:rPr lang="it-IT" sz="2400"/>
                      <a:t>20,4%</a:t>
                    </a:r>
                  </a:p>
                </c:rich>
              </c:tx>
              <c:numFmt formatCode="0.0%" sourceLinked="0"/>
              <c:spPr>
                <a:noFill/>
                <a:ln w="25400">
                  <a:noFill/>
                </a:ln>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C078-4D94-8B1D-FB5DAD2F08E5}"/>
                </c:ext>
              </c:extLst>
            </c:dLbl>
            <c:numFmt formatCode="0.0%" sourceLinked="0"/>
            <c:spPr>
              <a:noFill/>
              <a:ln w="25400">
                <a:noFill/>
              </a:ln>
            </c:spPr>
            <c:txPr>
              <a:bodyPr/>
              <a:lstStyle/>
              <a:p>
                <a:pPr algn="ctr" rtl="1">
                  <a:defRPr sz="2000" b="1">
                    <a:solidFill>
                      <a:schemeClr val="bg1"/>
                    </a:solidFill>
                    <a:latin typeface="Helvetica" pitchFamily="2" charset="0"/>
                    <a:cs typeface="Arial" panose="020B0604020202020204" pitchFamily="34" charset="0"/>
                  </a:defRPr>
                </a:pPr>
                <a:endParaRPr lang="it-IT"/>
              </a:p>
            </c:txPr>
            <c:showLegendKey val="0"/>
            <c:showVal val="0"/>
            <c:showCatName val="1"/>
            <c:showSerName val="0"/>
            <c:showPercent val="1"/>
            <c:showBubbleSize val="0"/>
            <c:showLeaderLines val="1"/>
            <c:extLst>
              <c:ext xmlns:c15="http://schemas.microsoft.com/office/drawing/2012/chart" uri="{CE6537A1-D6FC-4f65-9D91-7224C49458BB}"/>
            </c:extLst>
          </c:dLbls>
          <c:cat>
            <c:strRef>
              <c:f>'TORTA Anno 2021 (2)'!$I$4:$I$7</c:f>
              <c:strCache>
                <c:ptCount val="4"/>
                <c:pt idx="0">
                  <c:v>Nuove abitazioni</c:v>
                </c:pt>
                <c:pt idx="1">
                  <c:v>Manutenzione straord. Residenziale</c:v>
                </c:pt>
                <c:pt idx="2">
                  <c:v>Costruzioni non residenziali private</c:v>
                </c:pt>
                <c:pt idx="3">
                  <c:v>Costruzioni non residenziali pubbliche</c:v>
                </c:pt>
              </c:strCache>
            </c:strRef>
          </c:cat>
          <c:val>
            <c:numRef>
              <c:f>'TORTA Anno 2021 (2)'!$J$4:$J$7</c:f>
              <c:numCache>
                <c:formatCode>0.0</c:formatCode>
                <c:ptCount val="4"/>
                <c:pt idx="0">
                  <c:v>10.873202675517604</c:v>
                </c:pt>
                <c:pt idx="1">
                  <c:v>37.511593173219168</c:v>
                </c:pt>
                <c:pt idx="2">
                  <c:v>31.172395773841178</c:v>
                </c:pt>
                <c:pt idx="3">
                  <c:v>20.442808377422054</c:v>
                </c:pt>
              </c:numCache>
            </c:numRef>
          </c:val>
          <c:extLst>
            <c:ext xmlns:c16="http://schemas.microsoft.com/office/drawing/2014/chart" uri="{C3380CC4-5D6E-409C-BE32-E72D297353CC}">
              <c16:uniqueId val="{00000008-C078-4D94-8B1D-FB5DAD2F08E5}"/>
            </c:ext>
          </c:extLst>
        </c:ser>
        <c:dLbls>
          <c:showLegendKey val="0"/>
          <c:showVal val="1"/>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49882513123359579"/>
          <c:y val="2.4577678247558219E-2"/>
          <c:w val="0.31187004413643082"/>
          <c:h val="0.97392840039183504"/>
        </c:manualLayout>
      </c:layout>
      <c:overlay val="0"/>
      <c:txPr>
        <a:bodyPr/>
        <a:lstStyle/>
        <a:p>
          <a:pPr>
            <a:defRPr sz="1400">
              <a:solidFill>
                <a:srgbClr val="000080"/>
              </a:solidFill>
              <a:latin typeface="Helvetica" pitchFamily="2" charset="0"/>
            </a:defRPr>
          </a:pPr>
          <a:endParaRPr lang="it-IT"/>
        </a:p>
      </c:txPr>
    </c:legend>
    <c:plotVisOnly val="1"/>
    <c:dispBlanksAs val="zero"/>
    <c:showDLblsOverMax val="0"/>
  </c:chart>
  <c:spPr>
    <a:noFill/>
    <a:ln w="9525">
      <a:noFill/>
    </a:ln>
  </c:spPr>
  <c:txPr>
    <a:bodyPr/>
    <a:lstStyle/>
    <a:p>
      <a:pPr>
        <a:defRPr sz="1000" b="0" i="0" u="none" strike="noStrike" baseline="0">
          <a:solidFill>
            <a:srgbClr val="000080"/>
          </a:solidFill>
          <a:latin typeface="Arial" panose="020B0604020202020204" pitchFamily="34" charset="0"/>
          <a:ea typeface="Tahoma"/>
          <a:cs typeface="Arial" panose="020B0604020202020204" pitchFamily="34" charset="0"/>
        </a:defRPr>
      </a:pPr>
      <a:endParaRPr lang="it-IT"/>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6839171286285259"/>
          <c:y val="3.5768430067556804E-2"/>
          <c:w val="0.49688193066513936"/>
          <c:h val="0.85756039340558232"/>
        </c:manualLayout>
      </c:layout>
      <c:doughnutChart>
        <c:varyColors val="1"/>
        <c:ser>
          <c:idx val="0"/>
          <c:order val="0"/>
          <c:spPr>
            <a:ln>
              <a:noFill/>
            </a:ln>
          </c:spPr>
          <c:dPt>
            <c:idx val="0"/>
            <c:bubble3D val="0"/>
            <c:spPr>
              <a:solidFill>
                <a:srgbClr val="002060"/>
              </a:solidFill>
              <a:ln>
                <a:noFill/>
              </a:ln>
            </c:spPr>
            <c:extLst>
              <c:ext xmlns:c16="http://schemas.microsoft.com/office/drawing/2014/chart" uri="{C3380CC4-5D6E-409C-BE32-E72D297353CC}">
                <c16:uniqueId val="{00000001-F415-444C-B658-57F15C75B869}"/>
              </c:ext>
            </c:extLst>
          </c:dPt>
          <c:dPt>
            <c:idx val="1"/>
            <c:bubble3D val="0"/>
            <c:spPr>
              <a:solidFill>
                <a:srgbClr val="FFC000"/>
              </a:solidFill>
              <a:ln>
                <a:noFill/>
              </a:ln>
            </c:spPr>
            <c:extLst>
              <c:ext xmlns:c16="http://schemas.microsoft.com/office/drawing/2014/chart" uri="{C3380CC4-5D6E-409C-BE32-E72D297353CC}">
                <c16:uniqueId val="{00000003-F415-444C-B658-57F15C75B869}"/>
              </c:ext>
            </c:extLst>
          </c:dPt>
          <c:dPt>
            <c:idx val="2"/>
            <c:bubble3D val="0"/>
            <c:extLst>
              <c:ext xmlns:c16="http://schemas.microsoft.com/office/drawing/2014/chart" uri="{C3380CC4-5D6E-409C-BE32-E72D297353CC}">
                <c16:uniqueId val="{00000004-F415-444C-B658-57F15C75B869}"/>
              </c:ext>
            </c:extLst>
          </c:dPt>
          <c:dPt>
            <c:idx val="3"/>
            <c:bubble3D val="0"/>
            <c:spPr>
              <a:solidFill>
                <a:srgbClr val="FF0000"/>
              </a:solidFill>
              <a:ln>
                <a:noFill/>
              </a:ln>
            </c:spPr>
            <c:extLst>
              <c:ext xmlns:c16="http://schemas.microsoft.com/office/drawing/2014/chart" uri="{C3380CC4-5D6E-409C-BE32-E72D297353CC}">
                <c16:uniqueId val="{00000006-F415-444C-B658-57F15C75B869}"/>
              </c:ext>
            </c:extLst>
          </c:dPt>
          <c:dLbls>
            <c:dLbl>
              <c:idx val="0"/>
              <c:layout>
                <c:manualLayout>
                  <c:x val="2.1544879353848884E-2"/>
                  <c:y val="-8.383844105817708E-4"/>
                </c:manualLayout>
              </c:layout>
              <c:tx>
                <c:rich>
                  <a:bodyPr/>
                  <a:lstStyle/>
                  <a:p>
                    <a:pPr>
                      <a:defRPr sz="1600" b="1" i="0" u="none" strike="noStrike" baseline="0">
                        <a:solidFill>
                          <a:schemeClr val="bg1"/>
                        </a:solidFill>
                        <a:latin typeface="Helvetica" pitchFamily="2" charset="0"/>
                        <a:ea typeface="Segoe UI Light"/>
                        <a:cs typeface="Segoe UI Light"/>
                      </a:defRPr>
                    </a:pPr>
                    <a:r>
                      <a:rPr lang="en-US" sz="1600" b="1">
                        <a:solidFill>
                          <a:schemeClr val="bg1"/>
                        </a:solidFill>
                        <a:latin typeface="Helvetica" pitchFamily="2" charset="0"/>
                      </a:rPr>
                      <a:t>1 addetto
54,5%</a:t>
                    </a:r>
                    <a:endParaRPr lang="en-US" sz="1600" b="1">
                      <a:solidFill>
                        <a:schemeClr val="bg1"/>
                      </a:solidFill>
                    </a:endParaRPr>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15-444C-B658-57F15C75B869}"/>
                </c:ext>
              </c:extLst>
            </c:dLbl>
            <c:dLbl>
              <c:idx val="1"/>
              <c:layout>
                <c:manualLayout>
                  <c:x val="-8.0905828800385462E-3"/>
                  <c:y val="8.4363375441379174E-3"/>
                </c:manualLayout>
              </c:layout>
              <c:tx>
                <c:rich>
                  <a:bodyPr/>
                  <a:lstStyle/>
                  <a:p>
                    <a:pPr>
                      <a:defRPr sz="1600" b="1" i="0" u="none" strike="noStrike" baseline="0">
                        <a:solidFill>
                          <a:srgbClr val="000080"/>
                        </a:solidFill>
                        <a:latin typeface="Helvetica" pitchFamily="2" charset="0"/>
                        <a:ea typeface="Segoe UI Light"/>
                        <a:cs typeface="Segoe UI Light"/>
                      </a:defRPr>
                    </a:pPr>
                    <a:r>
                      <a:rPr lang="it-IT" sz="1600" b="1">
                        <a:solidFill>
                          <a:srgbClr val="000080"/>
                        </a:solidFill>
                        <a:latin typeface="Helvetica" pitchFamily="2" charset="0"/>
                      </a:rPr>
                      <a:t>Da 2 a 9 addetti
40,4%</a:t>
                    </a:r>
                    <a:endParaRPr lang="it-IT" sz="1600" b="1"/>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415-444C-B658-57F15C75B869}"/>
                </c:ext>
              </c:extLst>
            </c:dLbl>
            <c:dLbl>
              <c:idx val="2"/>
              <c:layout>
                <c:manualLayout>
                  <c:x val="0.14569518609024446"/>
                  <c:y val="-8.9435274917558386E-2"/>
                </c:manualLayout>
              </c:layout>
              <c:tx>
                <c:rich>
                  <a:bodyPr/>
                  <a:lstStyle/>
                  <a:p>
                    <a:pPr>
                      <a:defRPr sz="1600" b="1" i="0" u="none" strike="noStrike" baseline="0">
                        <a:solidFill>
                          <a:srgbClr val="000080"/>
                        </a:solidFill>
                        <a:latin typeface="Helvetica" pitchFamily="2" charset="0"/>
                        <a:ea typeface="Segoe UI Light"/>
                        <a:cs typeface="Segoe UI Light"/>
                      </a:defRPr>
                    </a:pPr>
                    <a:r>
                      <a:rPr lang="it-IT" sz="1600" b="1">
                        <a:solidFill>
                          <a:srgbClr val="000080"/>
                        </a:solidFill>
                        <a:latin typeface="Helvetica" pitchFamily="2" charset="0"/>
                      </a:rPr>
                      <a:t>Da 10 a 49 addetti
4,9%</a:t>
                    </a:r>
                    <a:endParaRPr lang="it-IT" sz="1600" b="1"/>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415-444C-B658-57F15C75B869}"/>
                </c:ext>
              </c:extLst>
            </c:dLbl>
            <c:dLbl>
              <c:idx val="3"/>
              <c:layout>
                <c:manualLayout>
                  <c:x val="0.16534000060337287"/>
                  <c:y val="0.1133050676357763"/>
                </c:manualLayout>
              </c:layout>
              <c:tx>
                <c:rich>
                  <a:bodyPr/>
                  <a:lstStyle/>
                  <a:p>
                    <a:pPr>
                      <a:defRPr sz="1600" b="1" i="0" u="none" strike="noStrike" baseline="0">
                        <a:solidFill>
                          <a:srgbClr val="000080"/>
                        </a:solidFill>
                        <a:latin typeface="Helvetica" pitchFamily="2" charset="0"/>
                        <a:ea typeface="Segoe UI Light"/>
                        <a:cs typeface="Segoe UI Light"/>
                      </a:defRPr>
                    </a:pPr>
                    <a:r>
                      <a:rPr lang="it-IT" sz="1600" b="1">
                        <a:solidFill>
                          <a:srgbClr val="000080"/>
                        </a:solidFill>
                        <a:latin typeface="Helvetica" pitchFamily="2" charset="0"/>
                      </a:rPr>
                      <a:t>50 addetti e oltre 
0,3%</a:t>
                    </a:r>
                    <a:endParaRPr lang="it-IT" sz="1600" b="1"/>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415-444C-B658-57F15C75B869}"/>
                </c:ext>
              </c:extLst>
            </c:dLbl>
            <c:numFmt formatCode="#,##0.00" sourceLinked="0"/>
            <c:spPr>
              <a:noFill/>
              <a:ln>
                <a:noFill/>
              </a:ln>
              <a:effectLst/>
            </c:spPr>
            <c:txPr>
              <a:bodyPr/>
              <a:lstStyle/>
              <a:p>
                <a:pPr>
                  <a:defRPr sz="1600" b="1" i="0" u="none" strike="noStrike" baseline="0">
                    <a:solidFill>
                      <a:srgbClr val="000080"/>
                    </a:solidFill>
                    <a:latin typeface="Helvetica" pitchFamily="2" charset="0"/>
                    <a:ea typeface="Segoe UI Light"/>
                    <a:cs typeface="Segoe UI Light"/>
                  </a:defRPr>
                </a:pPr>
                <a:endParaRPr lang="it-IT"/>
              </a:p>
            </c:txPr>
            <c:showLegendKey val="0"/>
            <c:showVal val="0"/>
            <c:showCatName val="1"/>
            <c:showSerName val="0"/>
            <c:showPercent val="1"/>
            <c:showBubbleSize val="0"/>
            <c:showLeaderLines val="0"/>
            <c:extLst>
              <c:ext xmlns:c15="http://schemas.microsoft.com/office/drawing/2012/chart" uri="{CE6537A1-D6FC-4f65-9D91-7224C49458BB}"/>
            </c:extLst>
          </c:dLbls>
          <c:cat>
            <c:strRef>
              <c:f>'5-'!$P$19:$P$22</c:f>
              <c:strCache>
                <c:ptCount val="4"/>
                <c:pt idx="0">
                  <c:v>1</c:v>
                </c:pt>
                <c:pt idx="1">
                  <c:v>2-9</c:v>
                </c:pt>
                <c:pt idx="2">
                  <c:v>10-49</c:v>
                </c:pt>
                <c:pt idx="3">
                  <c:v>50 e oltre</c:v>
                </c:pt>
              </c:strCache>
            </c:strRef>
          </c:cat>
          <c:val>
            <c:numRef>
              <c:f>'5-'!$Q$19:$Q$22</c:f>
              <c:numCache>
                <c:formatCode>0.0</c:formatCode>
                <c:ptCount val="4"/>
                <c:pt idx="0">
                  <c:v>54.493827953883276</c:v>
                </c:pt>
                <c:pt idx="1">
                  <c:v>40.392478456649556</c:v>
                </c:pt>
                <c:pt idx="2">
                  <c:v>4.8559164869593898</c:v>
                </c:pt>
                <c:pt idx="3">
                  <c:v>0.2577771025077758</c:v>
                </c:pt>
              </c:numCache>
            </c:numRef>
          </c:val>
          <c:extLst>
            <c:ext xmlns:c16="http://schemas.microsoft.com/office/drawing/2014/chart" uri="{C3380CC4-5D6E-409C-BE32-E72D297353CC}">
              <c16:uniqueId val="{00000007-F415-444C-B658-57F15C75B869}"/>
            </c:ext>
          </c:extLst>
        </c:ser>
        <c:dLbls>
          <c:showLegendKey val="0"/>
          <c:showVal val="0"/>
          <c:showCatName val="0"/>
          <c:showSerName val="0"/>
          <c:showPercent val="0"/>
          <c:showBubbleSize val="0"/>
          <c:showLeaderLines val="0"/>
        </c:dLbls>
        <c:firstSliceAng val="89"/>
        <c:holeSize val="50"/>
      </c:doughnutChart>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8433561993706416E-2"/>
          <c:y val="4.8003575769063757E-2"/>
          <c:w val="0.56642565766964004"/>
          <c:h val="0.81295619747737979"/>
        </c:manualLayout>
      </c:layout>
      <c:doughnutChart>
        <c:varyColors val="1"/>
        <c:ser>
          <c:idx val="0"/>
          <c:order val="0"/>
          <c:spPr>
            <a:ln>
              <a:noFill/>
            </a:ln>
          </c:spPr>
          <c:dPt>
            <c:idx val="0"/>
            <c:bubble3D val="0"/>
            <c:spPr>
              <a:solidFill>
                <a:srgbClr val="002060"/>
              </a:solidFill>
              <a:ln>
                <a:noFill/>
              </a:ln>
            </c:spPr>
            <c:extLst>
              <c:ext xmlns:c16="http://schemas.microsoft.com/office/drawing/2014/chart" uri="{C3380CC4-5D6E-409C-BE32-E72D297353CC}">
                <c16:uniqueId val="{00000001-0D9B-44DB-A9D7-170FC81FD4EF}"/>
              </c:ext>
            </c:extLst>
          </c:dPt>
          <c:dPt>
            <c:idx val="1"/>
            <c:bubble3D val="0"/>
            <c:spPr>
              <a:solidFill>
                <a:srgbClr val="FFC000"/>
              </a:solidFill>
              <a:ln>
                <a:noFill/>
              </a:ln>
            </c:spPr>
            <c:extLst>
              <c:ext xmlns:c16="http://schemas.microsoft.com/office/drawing/2014/chart" uri="{C3380CC4-5D6E-409C-BE32-E72D297353CC}">
                <c16:uniqueId val="{00000003-0D9B-44DB-A9D7-170FC81FD4EF}"/>
              </c:ext>
            </c:extLst>
          </c:dPt>
          <c:dPt>
            <c:idx val="2"/>
            <c:bubble3D val="0"/>
            <c:extLst>
              <c:ext xmlns:c16="http://schemas.microsoft.com/office/drawing/2014/chart" uri="{C3380CC4-5D6E-409C-BE32-E72D297353CC}">
                <c16:uniqueId val="{00000004-0D9B-44DB-A9D7-170FC81FD4EF}"/>
              </c:ext>
            </c:extLst>
          </c:dPt>
          <c:dPt>
            <c:idx val="3"/>
            <c:bubble3D val="0"/>
            <c:spPr>
              <a:solidFill>
                <a:srgbClr val="FF0000"/>
              </a:solidFill>
              <a:ln>
                <a:noFill/>
              </a:ln>
            </c:spPr>
            <c:extLst>
              <c:ext xmlns:c16="http://schemas.microsoft.com/office/drawing/2014/chart" uri="{C3380CC4-5D6E-409C-BE32-E72D297353CC}">
                <c16:uniqueId val="{00000006-0D9B-44DB-A9D7-170FC81FD4EF}"/>
              </c:ext>
            </c:extLst>
          </c:dPt>
          <c:dLbls>
            <c:dLbl>
              <c:idx val="0"/>
              <c:layout>
                <c:manualLayout>
                  <c:x val="0.10030049322211135"/>
                  <c:y val="1.5112076714770717E-2"/>
                </c:manualLayout>
              </c:layout>
              <c:tx>
                <c:rich>
                  <a:bodyPr/>
                  <a:lstStyle/>
                  <a:p>
                    <a:pPr>
                      <a:defRPr sz="1600" b="1" i="0" u="none" strike="noStrike" baseline="0">
                        <a:solidFill>
                          <a:schemeClr val="bg1"/>
                        </a:solidFill>
                        <a:latin typeface="Helvetica" pitchFamily="2" charset="0"/>
                        <a:ea typeface="Segoe UI Light"/>
                        <a:cs typeface="Segoe UI Light"/>
                      </a:defRPr>
                    </a:pPr>
                    <a:r>
                      <a:rPr lang="en-US" sz="1600" b="1">
                        <a:solidFill>
                          <a:schemeClr val="bg1"/>
                        </a:solidFill>
                        <a:latin typeface="Helvetica" pitchFamily="2" charset="0"/>
                      </a:rPr>
                      <a:t>1 addetto
63,1%</a:t>
                    </a:r>
                    <a:endParaRPr lang="en-US" sz="1600" b="1">
                      <a:solidFill>
                        <a:schemeClr val="bg1"/>
                      </a:solidFill>
                    </a:endParaRPr>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D9B-44DB-A9D7-170FC81FD4EF}"/>
                </c:ext>
              </c:extLst>
            </c:dLbl>
            <c:dLbl>
              <c:idx val="1"/>
              <c:layout>
                <c:manualLayout>
                  <c:x val="-4.8629182268098869E-2"/>
                  <c:y val="-1.1929028419194094E-2"/>
                </c:manualLayout>
              </c:layout>
              <c:tx>
                <c:rich>
                  <a:bodyPr/>
                  <a:lstStyle/>
                  <a:p>
                    <a:pPr>
                      <a:defRPr sz="1600" b="1" i="0" u="none" strike="noStrike" baseline="0">
                        <a:solidFill>
                          <a:srgbClr val="000080"/>
                        </a:solidFill>
                        <a:latin typeface="Helvetica" pitchFamily="2" charset="0"/>
                        <a:ea typeface="Segoe UI Light"/>
                        <a:cs typeface="Segoe UI Light"/>
                      </a:defRPr>
                    </a:pPr>
                    <a:r>
                      <a:rPr lang="it-IT" sz="1600" b="1">
                        <a:solidFill>
                          <a:srgbClr val="000080"/>
                        </a:solidFill>
                        <a:latin typeface="Helvetica" pitchFamily="2" charset="0"/>
                      </a:rPr>
                      <a:t>Da 2 a 9 addetti
32,7%</a:t>
                    </a:r>
                    <a:endParaRPr lang="it-IT" sz="1600" b="1"/>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D9B-44DB-A9D7-170FC81FD4EF}"/>
                </c:ext>
              </c:extLst>
            </c:dLbl>
            <c:dLbl>
              <c:idx val="2"/>
              <c:layout>
                <c:manualLayout>
                  <c:x val="0.15261272787728961"/>
                  <c:y val="-0.12506956906838726"/>
                </c:manualLayout>
              </c:layout>
              <c:tx>
                <c:rich>
                  <a:bodyPr/>
                  <a:lstStyle/>
                  <a:p>
                    <a:pPr>
                      <a:defRPr sz="1600" b="1" i="0" u="none" strike="noStrike" baseline="0">
                        <a:solidFill>
                          <a:srgbClr val="000080"/>
                        </a:solidFill>
                        <a:latin typeface="Helvetica" pitchFamily="2" charset="0"/>
                        <a:ea typeface="Segoe UI Light"/>
                        <a:cs typeface="Segoe UI Light"/>
                      </a:defRPr>
                    </a:pPr>
                    <a:r>
                      <a:rPr lang="it-IT" sz="1600" b="1">
                        <a:solidFill>
                          <a:srgbClr val="000080"/>
                        </a:solidFill>
                        <a:latin typeface="Helvetica" pitchFamily="2" charset="0"/>
                      </a:rPr>
                      <a:t>Da 10 a 49 addetti
4,0%</a:t>
                    </a:r>
                    <a:endParaRPr lang="it-IT" sz="1600" b="1"/>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D9B-44DB-A9D7-170FC81FD4EF}"/>
                </c:ext>
              </c:extLst>
            </c:dLbl>
            <c:dLbl>
              <c:idx val="3"/>
              <c:layout>
                <c:manualLayout>
                  <c:x val="0.16666470895799293"/>
                  <c:y val="2.4813598124104518E-2"/>
                </c:manualLayout>
              </c:layout>
              <c:tx>
                <c:rich>
                  <a:bodyPr/>
                  <a:lstStyle/>
                  <a:p>
                    <a:pPr>
                      <a:defRPr sz="1600" b="1" i="0" u="none" strike="noStrike" baseline="0">
                        <a:solidFill>
                          <a:srgbClr val="000080"/>
                        </a:solidFill>
                        <a:latin typeface="Helvetica" pitchFamily="2" charset="0"/>
                        <a:ea typeface="Segoe UI Light"/>
                        <a:cs typeface="Segoe UI Light"/>
                      </a:defRPr>
                    </a:pPr>
                    <a:r>
                      <a:rPr lang="it-IT" sz="1600" b="1" dirty="0">
                        <a:solidFill>
                          <a:srgbClr val="000080"/>
                        </a:solidFill>
                        <a:latin typeface="Helvetica" pitchFamily="2" charset="0"/>
                      </a:rPr>
                      <a:t>50 addetti e oltre
0,3%</a:t>
                    </a:r>
                    <a:endParaRPr lang="it-IT" sz="1600" b="1" dirty="0"/>
                  </a:p>
                </c:rich>
              </c:tx>
              <c:numFmt formatCode="#,##0.00" sourceLinked="0"/>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D9B-44DB-A9D7-170FC81FD4EF}"/>
                </c:ext>
              </c:extLst>
            </c:dLbl>
            <c:numFmt formatCode="#,##0.00" sourceLinked="0"/>
            <c:spPr>
              <a:noFill/>
              <a:ln>
                <a:noFill/>
              </a:ln>
              <a:effectLst/>
            </c:spPr>
            <c:txPr>
              <a:bodyPr/>
              <a:lstStyle/>
              <a:p>
                <a:pPr>
                  <a:defRPr sz="1400" b="1" i="0" u="none" strike="noStrike" baseline="0">
                    <a:solidFill>
                      <a:srgbClr val="000080"/>
                    </a:solidFill>
                    <a:latin typeface="Helvetica" pitchFamily="2" charset="0"/>
                    <a:ea typeface="Segoe UI Light"/>
                    <a:cs typeface="Segoe UI Light"/>
                  </a:defRPr>
                </a:pPr>
                <a:endParaRPr lang="it-IT"/>
              </a:p>
            </c:txPr>
            <c:showLegendKey val="0"/>
            <c:showVal val="0"/>
            <c:showCatName val="1"/>
            <c:showSerName val="0"/>
            <c:showPercent val="1"/>
            <c:showBubbleSize val="0"/>
            <c:showLeaderLines val="0"/>
            <c:extLst>
              <c:ext xmlns:c15="http://schemas.microsoft.com/office/drawing/2012/chart" uri="{CE6537A1-D6FC-4f65-9D91-7224C49458BB}"/>
            </c:extLst>
          </c:dLbls>
          <c:cat>
            <c:strRef>
              <c:f>'5-'!$Y$19:$Y$22</c:f>
              <c:strCache>
                <c:ptCount val="4"/>
                <c:pt idx="0">
                  <c:v>1</c:v>
                </c:pt>
                <c:pt idx="1">
                  <c:v>2-9</c:v>
                </c:pt>
                <c:pt idx="2">
                  <c:v>10-49</c:v>
                </c:pt>
                <c:pt idx="3">
                  <c:v>&gt; 50</c:v>
                </c:pt>
              </c:strCache>
            </c:strRef>
          </c:cat>
          <c:val>
            <c:numRef>
              <c:f>'5-'!$Z$19:$Z$22</c:f>
              <c:numCache>
                <c:formatCode>0.0</c:formatCode>
                <c:ptCount val="4"/>
                <c:pt idx="0">
                  <c:v>63.1</c:v>
                </c:pt>
                <c:pt idx="1">
                  <c:v>32.700000000000003</c:v>
                </c:pt>
                <c:pt idx="2">
                  <c:v>3.9762675827987177</c:v>
                </c:pt>
                <c:pt idx="3">
                  <c:v>0.27172016927099363</c:v>
                </c:pt>
              </c:numCache>
            </c:numRef>
          </c:val>
          <c:extLst>
            <c:ext xmlns:c16="http://schemas.microsoft.com/office/drawing/2014/chart" uri="{C3380CC4-5D6E-409C-BE32-E72D297353CC}">
              <c16:uniqueId val="{00000007-0D9B-44DB-A9D7-170FC81FD4EF}"/>
            </c:ext>
          </c:extLst>
        </c:ser>
        <c:dLbls>
          <c:showLegendKey val="0"/>
          <c:showVal val="0"/>
          <c:showCatName val="0"/>
          <c:showSerName val="0"/>
          <c:showPercent val="0"/>
          <c:showBubbleSize val="0"/>
          <c:showLeaderLines val="0"/>
        </c:dLbls>
        <c:firstSliceAng val="89"/>
        <c:holeSize val="50"/>
      </c:doughnutChart>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2.3968790624335799E-2"/>
          <c:y val="7.6923076923076927E-2"/>
          <c:w val="0.64148686922609255"/>
          <c:h val="0.87340904502321826"/>
        </c:manualLayout>
      </c:layout>
      <c:doughnutChart>
        <c:varyColors val="1"/>
        <c:ser>
          <c:idx val="0"/>
          <c:order val="0"/>
          <c:spPr>
            <a:ln>
              <a:noFill/>
            </a:ln>
          </c:spPr>
          <c:dPt>
            <c:idx val="0"/>
            <c:bubble3D val="0"/>
            <c:spPr>
              <a:solidFill>
                <a:srgbClr val="002060"/>
              </a:solidFill>
              <a:ln>
                <a:noFill/>
              </a:ln>
            </c:spPr>
            <c:extLst>
              <c:ext xmlns:c16="http://schemas.microsoft.com/office/drawing/2014/chart" uri="{C3380CC4-5D6E-409C-BE32-E72D297353CC}">
                <c16:uniqueId val="{00000001-7735-45FD-A99B-24DF497FDABF}"/>
              </c:ext>
            </c:extLst>
          </c:dPt>
          <c:dPt>
            <c:idx val="1"/>
            <c:bubble3D val="0"/>
            <c:spPr>
              <a:solidFill>
                <a:schemeClr val="tx2">
                  <a:lumMod val="60000"/>
                  <a:lumOff val="40000"/>
                </a:schemeClr>
              </a:solidFill>
              <a:ln>
                <a:noFill/>
              </a:ln>
            </c:spPr>
            <c:extLst>
              <c:ext xmlns:c16="http://schemas.microsoft.com/office/drawing/2014/chart" uri="{C3380CC4-5D6E-409C-BE32-E72D297353CC}">
                <c16:uniqueId val="{00000003-7735-45FD-A99B-24DF497FDABF}"/>
              </c:ext>
            </c:extLst>
          </c:dPt>
          <c:dPt>
            <c:idx val="2"/>
            <c:bubble3D val="0"/>
            <c:spPr>
              <a:solidFill>
                <a:schemeClr val="accent1">
                  <a:lumMod val="60000"/>
                  <a:lumOff val="40000"/>
                </a:schemeClr>
              </a:solidFill>
              <a:ln>
                <a:noFill/>
              </a:ln>
            </c:spPr>
            <c:extLst>
              <c:ext xmlns:c16="http://schemas.microsoft.com/office/drawing/2014/chart" uri="{C3380CC4-5D6E-409C-BE32-E72D297353CC}">
                <c16:uniqueId val="{00000005-7735-45FD-A99B-24DF497FDABF}"/>
              </c:ext>
            </c:extLst>
          </c:dPt>
          <c:dPt>
            <c:idx val="3"/>
            <c:bubble3D val="0"/>
            <c:spPr>
              <a:pattFill prst="pct80">
                <a:fgClr>
                  <a:srgbClr val="00B0F0"/>
                </a:fgClr>
                <a:bgClr>
                  <a:schemeClr val="bg1"/>
                </a:bgClr>
              </a:pattFill>
              <a:ln>
                <a:noFill/>
              </a:ln>
            </c:spPr>
            <c:extLst>
              <c:ext xmlns:c16="http://schemas.microsoft.com/office/drawing/2014/chart" uri="{C3380CC4-5D6E-409C-BE32-E72D297353CC}">
                <c16:uniqueId val="{00000007-7735-45FD-A99B-24DF497FDABF}"/>
              </c:ext>
            </c:extLst>
          </c:dPt>
          <c:dPt>
            <c:idx val="4"/>
            <c:bubble3D val="0"/>
            <c:extLst>
              <c:ext xmlns:c16="http://schemas.microsoft.com/office/drawing/2014/chart" uri="{C3380CC4-5D6E-409C-BE32-E72D297353CC}">
                <c16:uniqueId val="{00000008-7735-45FD-A99B-24DF497FDABF}"/>
              </c:ext>
            </c:extLst>
          </c:dPt>
          <c:dPt>
            <c:idx val="5"/>
            <c:bubble3D val="0"/>
            <c:extLst>
              <c:ext xmlns:c16="http://schemas.microsoft.com/office/drawing/2014/chart" uri="{C3380CC4-5D6E-409C-BE32-E72D297353CC}">
                <c16:uniqueId val="{00000009-7735-45FD-A99B-24DF497FDABF}"/>
              </c:ext>
            </c:extLst>
          </c:dPt>
          <c:cat>
            <c:strRef>
              <c:f>'2-'!$U$19:$U$24</c:f>
              <c:strCache>
                <c:ptCount val="6"/>
                <c:pt idx="0">
                  <c:v>fino a 500mila euro</c:v>
                </c:pt>
                <c:pt idx="1">
                  <c:v>500mila-1mln euro</c:v>
                </c:pt>
                <c:pt idx="2">
                  <c:v>1-2mln euro</c:v>
                </c:pt>
                <c:pt idx="3">
                  <c:v>2-5 mln euro</c:v>
                </c:pt>
                <c:pt idx="4">
                  <c:v>5-20 mln euro</c:v>
                </c:pt>
                <c:pt idx="5">
                  <c:v>oltre 20 mnl euro</c:v>
                </c:pt>
              </c:strCache>
            </c:strRef>
          </c:cat>
          <c:val>
            <c:numRef>
              <c:f>'2-'!$V$19:$V$24</c:f>
              <c:numCache>
                <c:formatCode>0.0</c:formatCode>
                <c:ptCount val="6"/>
                <c:pt idx="0">
                  <c:v>89.3</c:v>
                </c:pt>
                <c:pt idx="1">
                  <c:v>5.5357853821116185</c:v>
                </c:pt>
                <c:pt idx="2">
                  <c:v>2.9</c:v>
                </c:pt>
                <c:pt idx="3">
                  <c:v>1.6475600595978377</c:v>
                </c:pt>
                <c:pt idx="4">
                  <c:v>0.61732195556431191</c:v>
                </c:pt>
                <c:pt idx="5">
                  <c:v>0.12375170851239364</c:v>
                </c:pt>
              </c:numCache>
            </c:numRef>
          </c:val>
          <c:extLst>
            <c:ext xmlns:c16="http://schemas.microsoft.com/office/drawing/2014/chart" uri="{C3380CC4-5D6E-409C-BE32-E72D297353CC}">
              <c16:uniqueId val="{0000000A-7735-45FD-A99B-24DF497FDABF}"/>
            </c:ext>
          </c:extLst>
        </c:ser>
        <c:dLbls>
          <c:showLegendKey val="0"/>
          <c:showVal val="0"/>
          <c:showCatName val="0"/>
          <c:showSerName val="0"/>
          <c:showPercent val="0"/>
          <c:showBubbleSize val="0"/>
          <c:showLeaderLines val="0"/>
        </c:dLbls>
        <c:firstSliceAng val="89"/>
        <c:holeSize val="50"/>
      </c:doughnutChart>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035252474174673E-2"/>
          <c:y val="0.20155208211626754"/>
          <c:w val="0.6023251203188642"/>
          <c:h val="0.70191145570965874"/>
        </c:manualLayout>
      </c:layout>
      <c:doughnutChart>
        <c:varyColors val="1"/>
        <c:ser>
          <c:idx val="0"/>
          <c:order val="0"/>
          <c:spPr>
            <a:solidFill>
              <a:schemeClr val="accent3"/>
            </a:solidFill>
          </c:spPr>
          <c:dPt>
            <c:idx val="0"/>
            <c:bubble3D val="0"/>
            <c:spPr>
              <a:solidFill>
                <a:schemeClr val="accent1"/>
              </a:solidFill>
            </c:spPr>
            <c:extLst>
              <c:ext xmlns:c16="http://schemas.microsoft.com/office/drawing/2014/chart" uri="{C3380CC4-5D6E-409C-BE32-E72D297353CC}">
                <c16:uniqueId val="{00000001-53EC-41AB-97BF-43DA4A6C084F}"/>
              </c:ext>
            </c:extLst>
          </c:dPt>
          <c:dPt>
            <c:idx val="1"/>
            <c:bubble3D val="0"/>
            <c:spPr>
              <a:solidFill>
                <a:schemeClr val="bg1">
                  <a:lumMod val="65000"/>
                </a:schemeClr>
              </a:solidFill>
            </c:spPr>
            <c:extLst>
              <c:ext xmlns:c16="http://schemas.microsoft.com/office/drawing/2014/chart" uri="{C3380CC4-5D6E-409C-BE32-E72D297353CC}">
                <c16:uniqueId val="{00000003-53EC-41AB-97BF-43DA4A6C084F}"/>
              </c:ext>
            </c:extLst>
          </c:dPt>
          <c:dPt>
            <c:idx val="2"/>
            <c:bubble3D val="0"/>
            <c:extLst>
              <c:ext xmlns:c16="http://schemas.microsoft.com/office/drawing/2014/chart" uri="{C3380CC4-5D6E-409C-BE32-E72D297353CC}">
                <c16:uniqueId val="{00000004-53EC-41AB-97BF-43DA4A6C084F}"/>
              </c:ext>
            </c:extLst>
          </c:dPt>
          <c:dPt>
            <c:idx val="3"/>
            <c:bubble3D val="0"/>
            <c:extLst>
              <c:ext xmlns:c16="http://schemas.microsoft.com/office/drawing/2014/chart" uri="{C3380CC4-5D6E-409C-BE32-E72D297353CC}">
                <c16:uniqueId val="{00000005-53EC-41AB-97BF-43DA4A6C084F}"/>
              </c:ext>
            </c:extLst>
          </c:dPt>
          <c:dLbls>
            <c:spPr>
              <a:noFill/>
              <a:ln>
                <a:noFill/>
              </a:ln>
              <a:effectLst/>
            </c:spPr>
            <c:txPr>
              <a:bodyPr/>
              <a:lstStyle/>
              <a:p>
                <a:pPr>
                  <a:defRPr sz="1400" b="1">
                    <a:solidFill>
                      <a:schemeClr val="bg1"/>
                    </a:solidFill>
                    <a:latin typeface="Helvetica" pitchFamily="2" charset="0"/>
                    <a:cs typeface="Arial" panose="020B0604020202020204" pitchFamily="34" charset="0"/>
                  </a:defRPr>
                </a:pPr>
                <a:endParaRPr lang="it-IT"/>
              </a:p>
            </c:txPr>
            <c:showLegendKey val="0"/>
            <c:showVal val="0"/>
            <c:showCatName val="0"/>
            <c:showSerName val="0"/>
            <c:showPercent val="1"/>
            <c:showBubbleSize val="0"/>
            <c:showLeaderLines val="0"/>
            <c:extLst>
              <c:ext xmlns:c15="http://schemas.microsoft.com/office/drawing/2012/chart" uri="{CE6537A1-D6FC-4f65-9D91-7224C49458BB}"/>
            </c:extLst>
          </c:dLbls>
          <c:cat>
            <c:strRef>
              <c:f>Foglio1!$C$4:$D$4</c:f>
              <c:strCache>
                <c:ptCount val="2"/>
                <c:pt idx="0">
                  <c:v>SI</c:v>
                </c:pt>
                <c:pt idx="1">
                  <c:v>NO</c:v>
                </c:pt>
              </c:strCache>
            </c:strRef>
          </c:cat>
          <c:val>
            <c:numRef>
              <c:f>Foglio1!$C$9:$D$9</c:f>
              <c:numCache>
                <c:formatCode>General</c:formatCode>
                <c:ptCount val="2"/>
                <c:pt idx="0">
                  <c:v>64</c:v>
                </c:pt>
                <c:pt idx="1">
                  <c:v>36</c:v>
                </c:pt>
              </c:numCache>
            </c:numRef>
          </c:val>
          <c:extLst>
            <c:ext xmlns:c16="http://schemas.microsoft.com/office/drawing/2014/chart" uri="{C3380CC4-5D6E-409C-BE32-E72D297353CC}">
              <c16:uniqueId val="{00000006-53EC-41AB-97BF-43DA4A6C084F}"/>
            </c:ext>
          </c:extLst>
        </c:ser>
        <c:dLbls>
          <c:showLegendKey val="0"/>
          <c:showVal val="0"/>
          <c:showCatName val="0"/>
          <c:showSerName val="0"/>
          <c:showPercent val="0"/>
          <c:showBubbleSize val="0"/>
          <c:showLeaderLines val="0"/>
        </c:dLbls>
        <c:firstSliceAng val="93"/>
        <c:holeSize val="50"/>
      </c:doughnutChart>
      <c:spPr>
        <a:noFill/>
        <a:ln w="25400">
          <a:noFill/>
        </a:ln>
      </c:spPr>
    </c:plotArea>
    <c:legend>
      <c:legendPos val="r"/>
      <c:layout>
        <c:manualLayout>
          <c:xMode val="edge"/>
          <c:yMode val="edge"/>
          <c:x val="0.69749952488815614"/>
          <c:y val="0.40963202634033669"/>
          <c:w val="0.21055457108957273"/>
          <c:h val="0.21714832145477111"/>
        </c:manualLayout>
      </c:layout>
      <c:overlay val="0"/>
      <c:txPr>
        <a:bodyPr/>
        <a:lstStyle/>
        <a:p>
          <a:pPr>
            <a:defRPr sz="1200" b="1">
              <a:solidFill>
                <a:srgbClr val="002060"/>
              </a:solidFill>
              <a:latin typeface="Helvetica" pitchFamily="2" charset="0"/>
              <a:cs typeface="Arial" panose="020B0604020202020204" pitchFamily="34" charset="0"/>
            </a:defRPr>
          </a:pPr>
          <a:endParaRPr lang="it-IT"/>
        </a:p>
      </c:txPr>
    </c:legend>
    <c:plotVisOnly val="1"/>
    <c:dispBlanksAs val="gap"/>
    <c:showDLblsOverMax val="0"/>
  </c:chart>
  <c:spPr>
    <a:ln>
      <a:noFill/>
    </a:ln>
  </c:spPr>
  <c:txPr>
    <a:bodyPr/>
    <a:lstStyle/>
    <a:p>
      <a:pPr>
        <a:defRPr sz="1000" b="0" i="0" u="none" strike="noStrike" baseline="0">
          <a:solidFill>
            <a:srgbClr val="000000"/>
          </a:solidFill>
          <a:latin typeface="Segoe UI Light" panose="020B0502040204020203" pitchFamily="34" charset="0"/>
          <a:ea typeface="Arial"/>
          <a:cs typeface="Segoe UI Light" panose="020B0502040204020203" pitchFamily="34" charset="0"/>
        </a:defRPr>
      </a:pPr>
      <a:endParaRPr lang="it-IT"/>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Lbls>
            <c:dLbl>
              <c:idx val="0"/>
              <c:tx>
                <c:rich>
                  <a:bodyPr/>
                  <a:lstStyle/>
                  <a:p>
                    <a:r>
                      <a:rPr lang="en-US" sz="2000">
                        <a:latin typeface="Helvetica" panose="020B0604020202020204" pitchFamily="34" charset="0"/>
                        <a:cs typeface="Helvetica" panose="020B0604020202020204" pitchFamily="34" charset="0"/>
                      </a:rPr>
                      <a:t>191,5</a:t>
                    </a:r>
                  </a:p>
                  <a:p>
                    <a:r>
                      <a:rPr lang="en-US" sz="2000">
                        <a:latin typeface="Helvetica" panose="020B0604020202020204" pitchFamily="34" charset="0"/>
                        <a:cs typeface="Helvetica" panose="020B0604020202020204" pitchFamily="34" charset="0"/>
                      </a:rPr>
                      <a:t> 86%</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AEB1-44FA-8E06-643D3922F008}"/>
                </c:ext>
              </c:extLst>
            </c:dLbl>
            <c:dLbl>
              <c:idx val="1"/>
              <c:tx>
                <c:rich>
                  <a:bodyPr/>
                  <a:lstStyle/>
                  <a:p>
                    <a:r>
                      <a:rPr lang="en-US" sz="2000">
                        <a:latin typeface="Helvetica" panose="020B0604020202020204" pitchFamily="34" charset="0"/>
                        <a:cs typeface="Helvetica" panose="020B0604020202020204" pitchFamily="34" charset="0"/>
                      </a:rPr>
                      <a:t>30,6</a:t>
                    </a:r>
                  </a:p>
                  <a:p>
                    <a:r>
                      <a:rPr lang="en-US" sz="2000">
                        <a:latin typeface="Helvetica" panose="020B0604020202020204" pitchFamily="34" charset="0"/>
                        <a:cs typeface="Helvetica" panose="020B0604020202020204" pitchFamily="34" charset="0"/>
                      </a:rPr>
                      <a:t>14%</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EB1-44FA-8E06-643D3922F008}"/>
                </c:ext>
              </c:extLst>
            </c:dLbl>
            <c:spPr>
              <a:noFill/>
              <a:ln>
                <a:noFill/>
              </a:ln>
              <a:effectLst/>
            </c:spPr>
            <c:txPr>
              <a:bodyPr/>
              <a:lstStyle/>
              <a:p>
                <a:pPr>
                  <a:defRPr sz="2000" b="1">
                    <a:solidFill>
                      <a:schemeClr val="bg1"/>
                    </a:solidFill>
                    <a:latin typeface="Helvetica" panose="020B0604020202020204" pitchFamily="34" charset="0"/>
                    <a:cs typeface="Helvetica" panose="020B0604020202020204" pitchFamily="34" charset="0"/>
                  </a:defRPr>
                </a:pPr>
                <a:endParaRPr lang="it-IT"/>
              </a:p>
            </c:txPr>
            <c:showLegendKey val="0"/>
            <c:showVal val="1"/>
            <c:showCatName val="0"/>
            <c:showSerName val="0"/>
            <c:showPercent val="1"/>
            <c:showBubbleSize val="0"/>
            <c:showLeaderLines val="1"/>
            <c:extLst>
              <c:ext xmlns:c15="http://schemas.microsoft.com/office/drawing/2012/chart" uri="{CE6537A1-D6FC-4f65-9D91-7224C49458BB}"/>
            </c:extLst>
          </c:dLbls>
          <c:cat>
            <c:strRef>
              <c:f>Foglio2!$C$5:$C$6</c:f>
              <c:strCache>
                <c:ptCount val="2"/>
                <c:pt idx="0">
                  <c:v>Risorse europee (RRF)</c:v>
                </c:pt>
                <c:pt idx="1">
                  <c:v>Risorse nazionali (Fondo complementare)</c:v>
                </c:pt>
              </c:strCache>
            </c:strRef>
          </c:cat>
          <c:val>
            <c:numRef>
              <c:f>Foglio2!$D$5:$D$6</c:f>
              <c:numCache>
                <c:formatCode>General</c:formatCode>
                <c:ptCount val="2"/>
                <c:pt idx="0">
                  <c:v>191.5</c:v>
                </c:pt>
                <c:pt idx="1">
                  <c:v>30.6</c:v>
                </c:pt>
              </c:numCache>
            </c:numRef>
          </c:val>
          <c:extLst>
            <c:ext xmlns:c16="http://schemas.microsoft.com/office/drawing/2014/chart" uri="{C3380CC4-5D6E-409C-BE32-E72D297353CC}">
              <c16:uniqueId val="{00000002-AEB1-44FA-8E06-643D3922F008}"/>
            </c:ext>
          </c:extLst>
        </c:ser>
        <c:dLbls>
          <c:showLegendKey val="0"/>
          <c:showVal val="0"/>
          <c:showCatName val="0"/>
          <c:showSerName val="0"/>
          <c:showPercent val="0"/>
          <c:showBubbleSize val="0"/>
          <c:showLeaderLines val="1"/>
        </c:dLbls>
        <c:firstSliceAng val="115"/>
        <c:holeSize val="50"/>
      </c:doughnutChart>
      <c:spPr>
        <a:effectLst>
          <a:outerShdw sx="1000" sy="1000" algn="ctr" rotWithShape="0">
            <a:srgbClr val="000000"/>
          </a:outerShdw>
        </a:effectLst>
      </c:spPr>
    </c:plotArea>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425853018372699E-2"/>
          <c:y val="8.4900834136591427E-2"/>
          <c:w val="0.54984596456692914"/>
          <c:h val="0.69932714094363002"/>
        </c:manualLayout>
      </c:layout>
      <c:doughnutChart>
        <c:varyColors val="1"/>
        <c:ser>
          <c:idx val="0"/>
          <c:order val="0"/>
          <c:spPr>
            <a:ln>
              <a:noFill/>
            </a:ln>
          </c:spPr>
          <c:dPt>
            <c:idx val="0"/>
            <c:bubble3D val="0"/>
            <c:spPr>
              <a:solidFill>
                <a:schemeClr val="accent3"/>
              </a:solidFill>
              <a:ln>
                <a:noFill/>
              </a:ln>
            </c:spPr>
            <c:extLst>
              <c:ext xmlns:c16="http://schemas.microsoft.com/office/drawing/2014/chart" uri="{C3380CC4-5D6E-409C-BE32-E72D297353CC}">
                <c16:uniqueId val="{00000001-07AD-4B34-8985-AA809EF60882}"/>
              </c:ext>
            </c:extLst>
          </c:dPt>
          <c:dPt>
            <c:idx val="1"/>
            <c:bubble3D val="0"/>
            <c:spPr>
              <a:solidFill>
                <a:schemeClr val="accent6"/>
              </a:solidFill>
              <a:ln>
                <a:noFill/>
              </a:ln>
            </c:spPr>
            <c:extLst>
              <c:ext xmlns:c16="http://schemas.microsoft.com/office/drawing/2014/chart" uri="{C3380CC4-5D6E-409C-BE32-E72D297353CC}">
                <c16:uniqueId val="{00000003-07AD-4B34-8985-AA809EF60882}"/>
              </c:ext>
            </c:extLst>
          </c:dPt>
          <c:dPt>
            <c:idx val="2"/>
            <c:bubble3D val="0"/>
            <c:spPr>
              <a:solidFill>
                <a:schemeClr val="tx2">
                  <a:lumMod val="60000"/>
                  <a:lumOff val="40000"/>
                </a:schemeClr>
              </a:solidFill>
              <a:ln>
                <a:noFill/>
              </a:ln>
            </c:spPr>
            <c:extLst>
              <c:ext xmlns:c16="http://schemas.microsoft.com/office/drawing/2014/chart" uri="{C3380CC4-5D6E-409C-BE32-E72D297353CC}">
                <c16:uniqueId val="{00000005-07AD-4B34-8985-AA809EF60882}"/>
              </c:ext>
            </c:extLst>
          </c:dPt>
          <c:dPt>
            <c:idx val="3"/>
            <c:bubble3D val="0"/>
            <c:spPr>
              <a:solidFill>
                <a:schemeClr val="bg1">
                  <a:lumMod val="75000"/>
                </a:schemeClr>
              </a:solidFill>
              <a:ln>
                <a:noFill/>
              </a:ln>
            </c:spPr>
            <c:extLst>
              <c:ext xmlns:c16="http://schemas.microsoft.com/office/drawing/2014/chart" uri="{C3380CC4-5D6E-409C-BE32-E72D297353CC}">
                <c16:uniqueId val="{00000007-07AD-4B34-8985-AA809EF60882}"/>
              </c:ext>
            </c:extLst>
          </c:dPt>
          <c:dPt>
            <c:idx val="4"/>
            <c:bubble3D val="0"/>
            <c:spPr>
              <a:solidFill>
                <a:srgbClr val="CC0000"/>
              </a:solidFill>
              <a:ln>
                <a:noFill/>
              </a:ln>
            </c:spPr>
            <c:extLst>
              <c:ext xmlns:c16="http://schemas.microsoft.com/office/drawing/2014/chart" uri="{C3380CC4-5D6E-409C-BE32-E72D297353CC}">
                <c16:uniqueId val="{00000009-07AD-4B34-8985-AA809EF60882}"/>
              </c:ext>
            </c:extLst>
          </c:dPt>
          <c:dPt>
            <c:idx val="5"/>
            <c:bubble3D val="0"/>
            <c:spPr>
              <a:solidFill>
                <a:schemeClr val="tx2"/>
              </a:solidFill>
              <a:ln>
                <a:noFill/>
              </a:ln>
            </c:spPr>
            <c:extLst>
              <c:ext xmlns:c16="http://schemas.microsoft.com/office/drawing/2014/chart" uri="{C3380CC4-5D6E-409C-BE32-E72D297353CC}">
                <c16:uniqueId val="{0000000B-07AD-4B34-8985-AA809EF60882}"/>
              </c:ext>
            </c:extLst>
          </c:dPt>
          <c:dLbls>
            <c:dLbl>
              <c:idx val="0"/>
              <c:tx>
                <c:rich>
                  <a:bodyPr/>
                  <a:lstStyle/>
                  <a:p>
                    <a:r>
                      <a:rPr lang="en-US" sz="1600">
                        <a:latin typeface="Helvetica" panose="020B0604020202020204" pitchFamily="34" charset="0"/>
                        <a:cs typeface="Helvetica" panose="020B0604020202020204" pitchFamily="34" charset="0"/>
                      </a:rPr>
                      <a:t> 41,8 </a:t>
                    </a:r>
                  </a:p>
                  <a:p>
                    <a:r>
                      <a:rPr lang="en-US" sz="1600">
                        <a:latin typeface="Helvetica" panose="020B0604020202020204" pitchFamily="34" charset="0"/>
                        <a:cs typeface="Helvetica" panose="020B0604020202020204" pitchFamily="34" charset="0"/>
                      </a:rPr>
                      <a:t>39%</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7AD-4B34-8985-AA809EF60882}"/>
                </c:ext>
              </c:extLst>
            </c:dLbl>
            <c:dLbl>
              <c:idx val="1"/>
              <c:tx>
                <c:rich>
                  <a:bodyPr/>
                  <a:lstStyle/>
                  <a:p>
                    <a:r>
                      <a:rPr lang="en-US" sz="1600">
                        <a:latin typeface="Helvetica" panose="020B0604020202020204" pitchFamily="34" charset="0"/>
                        <a:cs typeface="Helvetica" panose="020B0604020202020204" pitchFamily="34" charset="0"/>
                      </a:rPr>
                      <a:t> 27,6 </a:t>
                    </a:r>
                  </a:p>
                  <a:p>
                    <a:r>
                      <a:rPr lang="en-US" sz="1600">
                        <a:latin typeface="Helvetica" panose="020B0604020202020204" pitchFamily="34" charset="0"/>
                        <a:cs typeface="Helvetica" panose="020B0604020202020204" pitchFamily="34" charset="0"/>
                      </a:rPr>
                      <a:t>25%</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7AD-4B34-8985-AA809EF60882}"/>
                </c:ext>
              </c:extLst>
            </c:dLbl>
            <c:dLbl>
              <c:idx val="2"/>
              <c:tx>
                <c:rich>
                  <a:bodyPr/>
                  <a:lstStyle/>
                  <a:p>
                    <a:r>
                      <a:rPr lang="en-US" sz="1600">
                        <a:latin typeface="Helvetica" panose="020B0604020202020204" pitchFamily="34" charset="0"/>
                        <a:cs typeface="Helvetica" panose="020B0604020202020204" pitchFamily="34" charset="0"/>
                      </a:rPr>
                      <a:t> 13</a:t>
                    </a:r>
                  </a:p>
                  <a:p>
                    <a:r>
                      <a:rPr lang="en-US" sz="1600">
                        <a:latin typeface="Helvetica" panose="020B0604020202020204" pitchFamily="34" charset="0"/>
                        <a:cs typeface="Helvetica" panose="020B0604020202020204" pitchFamily="34" charset="0"/>
                      </a:rPr>
                      <a:t>12%</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07AD-4B34-8985-AA809EF60882}"/>
                </c:ext>
              </c:extLst>
            </c:dLbl>
            <c:dLbl>
              <c:idx val="3"/>
              <c:tx>
                <c:rich>
                  <a:bodyPr/>
                  <a:lstStyle/>
                  <a:p>
                    <a:r>
                      <a:rPr lang="en-US" sz="1600">
                        <a:latin typeface="Helvetica" panose="020B0604020202020204" pitchFamily="34" charset="0"/>
                        <a:cs typeface="Helvetica" panose="020B0604020202020204" pitchFamily="34" charset="0"/>
                      </a:rPr>
                      <a:t> 11,9 </a:t>
                    </a:r>
                  </a:p>
                  <a:p>
                    <a:r>
                      <a:rPr lang="en-US" sz="1600">
                        <a:latin typeface="Helvetica" panose="020B0604020202020204" pitchFamily="34" charset="0"/>
                        <a:cs typeface="Helvetica" panose="020B0604020202020204" pitchFamily="34" charset="0"/>
                      </a:rPr>
                      <a:t>11%</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07AD-4B34-8985-AA809EF60882}"/>
                </c:ext>
              </c:extLst>
            </c:dLbl>
            <c:dLbl>
              <c:idx val="4"/>
              <c:tx>
                <c:rich>
                  <a:bodyPr/>
                  <a:lstStyle/>
                  <a:p>
                    <a:r>
                      <a:rPr lang="en-US" sz="1600">
                        <a:latin typeface="Helvetica" panose="020B0604020202020204" pitchFamily="34" charset="0"/>
                        <a:cs typeface="Helvetica" panose="020B0604020202020204" pitchFamily="34" charset="0"/>
                      </a:rPr>
                      <a:t> 7,5 </a:t>
                    </a:r>
                  </a:p>
                  <a:p>
                    <a:r>
                      <a:rPr lang="en-US" sz="1600">
                        <a:latin typeface="Helvetica" panose="020B0604020202020204" pitchFamily="34" charset="0"/>
                        <a:cs typeface="Helvetica" panose="020B0604020202020204" pitchFamily="34" charset="0"/>
                      </a:rPr>
                      <a:t> 7%</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07AD-4B34-8985-AA809EF60882}"/>
                </c:ext>
              </c:extLst>
            </c:dLbl>
            <c:dLbl>
              <c:idx val="5"/>
              <c:tx>
                <c:rich>
                  <a:bodyPr/>
                  <a:lstStyle/>
                  <a:p>
                    <a:r>
                      <a:rPr lang="en-US" sz="1600">
                        <a:latin typeface="Helvetica" panose="020B0604020202020204" pitchFamily="34" charset="0"/>
                        <a:cs typeface="Helvetica" panose="020B0604020202020204" pitchFamily="34" charset="0"/>
                      </a:rPr>
                      <a:t> 6,4 </a:t>
                    </a:r>
                  </a:p>
                  <a:p>
                    <a:r>
                      <a:rPr lang="en-US" sz="1600">
                        <a:latin typeface="Helvetica" panose="020B0604020202020204" pitchFamily="34" charset="0"/>
                        <a:cs typeface="Helvetica" panose="020B0604020202020204" pitchFamily="34" charset="0"/>
                      </a:rPr>
                      <a:t>6%</a:t>
                    </a:r>
                    <a:endParaRPr lang="en-US"/>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07AD-4B34-8985-AA809EF60882}"/>
                </c:ext>
              </c:extLst>
            </c:dLbl>
            <c:spPr>
              <a:noFill/>
              <a:ln>
                <a:noFill/>
              </a:ln>
              <a:effectLst/>
            </c:spPr>
            <c:txPr>
              <a:bodyPr/>
              <a:lstStyle/>
              <a:p>
                <a:pPr>
                  <a:defRPr sz="1600" b="1">
                    <a:solidFill>
                      <a:schemeClr val="bg1"/>
                    </a:solidFill>
                    <a:latin typeface="Helvetica" panose="020B0604020202020204" pitchFamily="34" charset="0"/>
                    <a:cs typeface="Helvetica" panose="020B0604020202020204" pitchFamily="34" charset="0"/>
                  </a:defRPr>
                </a:pPr>
                <a:endParaRPr lang="it-IT"/>
              </a:p>
            </c:txPr>
            <c:showLegendKey val="0"/>
            <c:showVal val="1"/>
            <c:showCatName val="0"/>
            <c:showSerName val="0"/>
            <c:showPercent val="1"/>
            <c:showBubbleSize val="0"/>
            <c:showLeaderLines val="1"/>
            <c:extLst>
              <c:ext xmlns:c15="http://schemas.microsoft.com/office/drawing/2012/chart" uri="{CE6537A1-D6FC-4f65-9D91-7224C49458BB}"/>
            </c:extLst>
          </c:dLbls>
          <c:cat>
            <c:strRef>
              <c:f>'Torta Miss'!$E$14:$E$19</c:f>
              <c:strCache>
                <c:ptCount val="6"/>
                <c:pt idx="0">
                  <c:v>M2 - Rivoluzione verde e transizione ecologica</c:v>
                </c:pt>
                <c:pt idx="1">
                  <c:v>M3 - Infrastrutture per una mobilità sostenibile</c:v>
                </c:pt>
                <c:pt idx="2">
                  <c:v>M5 - Inclusione  e coesione</c:v>
                </c:pt>
                <c:pt idx="3">
                  <c:v>M4 - Istruzione e ricerca</c:v>
                </c:pt>
                <c:pt idx="4">
                  <c:v>M6 - Salute</c:v>
                </c:pt>
                <c:pt idx="5">
                  <c:v>M1 - Digitalizzazione, innovazione, competitività e cultura</c:v>
                </c:pt>
              </c:strCache>
            </c:strRef>
          </c:cat>
          <c:val>
            <c:numRef>
              <c:f>'Torta Miss'!$F$14:$F$19</c:f>
              <c:numCache>
                <c:formatCode>_-* #,##0.0\ _€_-;\-* #,##0.0\ _€_-;_-* "-"??\ _€_-;_-@_-</c:formatCode>
                <c:ptCount val="6"/>
                <c:pt idx="0">
                  <c:v>41.838748999999993</c:v>
                </c:pt>
                <c:pt idx="1">
                  <c:v>27.589729999999999</c:v>
                </c:pt>
                <c:pt idx="2">
                  <c:v>12.963699999999999</c:v>
                </c:pt>
                <c:pt idx="3">
                  <c:v>11.86</c:v>
                </c:pt>
                <c:pt idx="4">
                  <c:v>7.4980000000000002</c:v>
                </c:pt>
                <c:pt idx="5">
                  <c:v>6.4379999999999997</c:v>
                </c:pt>
              </c:numCache>
            </c:numRef>
          </c:val>
          <c:extLst>
            <c:ext xmlns:c16="http://schemas.microsoft.com/office/drawing/2014/chart" uri="{C3380CC4-5D6E-409C-BE32-E72D297353CC}">
              <c16:uniqueId val="{0000000C-07AD-4B34-8985-AA809EF60882}"/>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3075392421633736"/>
          <c:y val="0.15449261646418147"/>
          <c:w val="0.35907004593175851"/>
          <c:h val="0.73063943463377767"/>
        </c:manualLayout>
      </c:layout>
      <c:overlay val="0"/>
      <c:txPr>
        <a:bodyPr/>
        <a:lstStyle/>
        <a:p>
          <a:pPr>
            <a:defRPr sz="1400">
              <a:solidFill>
                <a:srgbClr val="000080"/>
              </a:solidFill>
              <a:latin typeface="Helvetica" panose="020B0604020202020204" pitchFamily="34" charset="0"/>
              <a:cs typeface="Helvetica" panose="020B0604020202020204" pitchFamily="34" charset="0"/>
            </a:defRPr>
          </a:pPr>
          <a:endParaRPr lang="it-IT"/>
        </a:p>
      </c:txPr>
    </c:legend>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0.09913</cdr:x>
      <cdr:y>0.41446</cdr:y>
    </cdr:from>
    <cdr:to>
      <cdr:x>0.35865</cdr:x>
      <cdr:y>0.50576</cdr:y>
    </cdr:to>
    <cdr:sp macro="" textlink="">
      <cdr:nvSpPr>
        <cdr:cNvPr id="2" name="CasellaDiTesto 1"/>
        <cdr:cNvSpPr txBox="1"/>
      </cdr:nvSpPr>
      <cdr:spPr>
        <a:xfrm xmlns:a="http://schemas.openxmlformats.org/drawingml/2006/main">
          <a:off x="571957" y="2285726"/>
          <a:ext cx="1497371" cy="503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600">
              <a:solidFill>
                <a:srgbClr val="000080"/>
              </a:solidFill>
              <a:latin typeface="Helvetica" pitchFamily="2" charset="0"/>
            </a:rPr>
            <a:t>PIL: +6,7%</a:t>
          </a:r>
        </a:p>
      </cdr:txBody>
    </cdr:sp>
  </cdr:relSizeAnchor>
</c:userShapes>
</file>

<file path=ppt/drawings/drawing10.xml><?xml version="1.0" encoding="utf-8"?>
<c:userShapes xmlns:c="http://schemas.openxmlformats.org/drawingml/2006/chart">
  <cdr:relSizeAnchor xmlns:cdr="http://schemas.openxmlformats.org/drawingml/2006/chartDrawing">
    <cdr:from>
      <cdr:x>0.00643</cdr:x>
      <cdr:y>0.95118</cdr:y>
    </cdr:from>
    <cdr:to>
      <cdr:x>0.38817</cdr:x>
      <cdr:y>1</cdr:y>
    </cdr:to>
    <cdr:sp macro="" textlink="">
      <cdr:nvSpPr>
        <cdr:cNvPr id="2" name="CasellaDiTesto 1">
          <a:extLst xmlns:a="http://schemas.openxmlformats.org/drawingml/2006/main">
            <a:ext uri="{FF2B5EF4-FFF2-40B4-BE49-F238E27FC236}">
              <a16:creationId xmlns:a16="http://schemas.microsoft.com/office/drawing/2014/main" id="{5723BA20-2FCF-F170-B538-BB449A4006B3}"/>
            </a:ext>
          </a:extLst>
        </cdr:cNvPr>
        <cdr:cNvSpPr txBox="1"/>
      </cdr:nvSpPr>
      <cdr:spPr>
        <a:xfrm xmlns:a="http://schemas.openxmlformats.org/drawingml/2006/main">
          <a:off x="47625" y="5236650"/>
          <a:ext cx="2828925" cy="268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100"/>
            <a:t>Elaborazione Ance</a:t>
          </a:r>
          <a:r>
            <a:rPr lang="it-IT" sz="1100" baseline="0"/>
            <a:t> su dati pubblici </a:t>
          </a:r>
          <a:endParaRPr lang="it-IT" sz="1100"/>
        </a:p>
      </cdr:txBody>
    </cdr:sp>
  </cdr:relSizeAnchor>
  <cdr:relSizeAnchor xmlns:cdr="http://schemas.openxmlformats.org/drawingml/2006/chartDrawing">
    <cdr:from>
      <cdr:x>0.39374</cdr:x>
      <cdr:y>0.42445</cdr:y>
    </cdr:from>
    <cdr:to>
      <cdr:x>0.63668</cdr:x>
      <cdr:y>0.53518</cdr:y>
    </cdr:to>
    <cdr:sp macro="" textlink="">
      <cdr:nvSpPr>
        <cdr:cNvPr id="3" name="CasellaDiTesto 1">
          <a:extLst xmlns:a="http://schemas.openxmlformats.org/drawingml/2006/main">
            <a:ext uri="{FF2B5EF4-FFF2-40B4-BE49-F238E27FC236}">
              <a16:creationId xmlns:a16="http://schemas.microsoft.com/office/drawing/2014/main" id="{FA4E0AC0-59D8-986B-276A-899179DA0D0D}"/>
            </a:ext>
          </a:extLst>
        </cdr:cNvPr>
        <cdr:cNvSpPr txBox="1"/>
      </cdr:nvSpPr>
      <cdr:spPr>
        <a:xfrm xmlns:a="http://schemas.openxmlformats.org/drawingml/2006/main">
          <a:off x="2917825" y="2336800"/>
          <a:ext cx="1800225" cy="609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2800" b="1">
              <a:solidFill>
                <a:srgbClr val="1F497D"/>
              </a:solidFill>
            </a:rPr>
            <a:t>108 mld</a:t>
          </a:r>
        </a:p>
      </cdr:txBody>
    </cdr:sp>
  </cdr:relSizeAnchor>
  <cdr:relSizeAnchor xmlns:cdr="http://schemas.openxmlformats.org/drawingml/2006/chartDrawing">
    <cdr:from>
      <cdr:x>0.26196</cdr:x>
      <cdr:y>0.40063</cdr:y>
    </cdr:from>
    <cdr:to>
      <cdr:x>0.38535</cdr:x>
      <cdr:y>0.57367</cdr:y>
    </cdr:to>
    <cdr:sp macro="" textlink="">
      <cdr:nvSpPr>
        <cdr:cNvPr id="4" name="CasellaDiTesto 3">
          <a:extLst xmlns:a="http://schemas.openxmlformats.org/drawingml/2006/main">
            <a:ext uri="{FF2B5EF4-FFF2-40B4-BE49-F238E27FC236}">
              <a16:creationId xmlns:a16="http://schemas.microsoft.com/office/drawing/2014/main" id="{541289BB-FB98-F8AA-0D52-F2C3EAD9FD29}"/>
            </a:ext>
          </a:extLst>
        </cdr:cNvPr>
        <cdr:cNvSpPr txBox="1"/>
      </cdr:nvSpPr>
      <cdr:spPr>
        <a:xfrm xmlns:a="http://schemas.openxmlformats.org/drawingml/2006/main">
          <a:off x="1941221" y="2202610"/>
          <a:ext cx="914375" cy="9513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2400" b="1">
              <a:solidFill>
                <a:schemeClr val="bg1"/>
              </a:solidFill>
            </a:rPr>
            <a:t>11%</a:t>
          </a:r>
        </a:p>
      </cdr:txBody>
    </cdr:sp>
  </cdr:relSizeAnchor>
  <cdr:relSizeAnchor xmlns:cdr="http://schemas.openxmlformats.org/drawingml/2006/chartDrawing">
    <cdr:from>
      <cdr:x>0.61971</cdr:x>
      <cdr:y>0.41336</cdr:y>
    </cdr:from>
    <cdr:to>
      <cdr:x>0.7431</cdr:x>
      <cdr:y>0.5864</cdr:y>
    </cdr:to>
    <cdr:sp macro="" textlink="">
      <cdr:nvSpPr>
        <cdr:cNvPr id="6" name="CasellaDiTesto 1">
          <a:extLst xmlns:a="http://schemas.openxmlformats.org/drawingml/2006/main">
            <a:ext uri="{FF2B5EF4-FFF2-40B4-BE49-F238E27FC236}">
              <a16:creationId xmlns:a16="http://schemas.microsoft.com/office/drawing/2014/main" id="{94374730-F24F-E9C2-FDB7-99A7E9CBB19D}"/>
            </a:ext>
          </a:extLst>
        </cdr:cNvPr>
        <cdr:cNvSpPr txBox="1"/>
      </cdr:nvSpPr>
      <cdr:spPr>
        <a:xfrm xmlns:a="http://schemas.openxmlformats.org/drawingml/2006/main">
          <a:off x="4592320" y="21844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2400" b="1">
              <a:solidFill>
                <a:schemeClr val="bg1"/>
              </a:solidFill>
            </a:rPr>
            <a:t>89%</a:t>
          </a:r>
        </a:p>
      </cdr:txBody>
    </cdr:sp>
  </cdr:relSizeAnchor>
</c:userShapes>
</file>

<file path=ppt/drawings/drawing2.xml><?xml version="1.0" encoding="utf-8"?>
<c:userShapes xmlns:c="http://schemas.openxmlformats.org/drawingml/2006/chart">
  <cdr:relSizeAnchor xmlns:cdr="http://schemas.openxmlformats.org/drawingml/2006/chartDrawing">
    <cdr:from>
      <cdr:x>0.15483</cdr:x>
      <cdr:y>0.40291</cdr:y>
    </cdr:from>
    <cdr:to>
      <cdr:x>0.35831</cdr:x>
      <cdr:y>0.64597</cdr:y>
    </cdr:to>
    <cdr:sp macro="" textlink="">
      <cdr:nvSpPr>
        <cdr:cNvPr id="2" name="Text Box 2"/>
        <cdr:cNvSpPr txBox="1">
          <a:spLocks xmlns:a="http://schemas.openxmlformats.org/drawingml/2006/main" noChangeArrowheads="1"/>
        </cdr:cNvSpPr>
      </cdr:nvSpPr>
      <cdr:spPr bwMode="auto">
        <a:xfrm xmlns:a="http://schemas.openxmlformats.org/drawingml/2006/main">
          <a:off x="1165940" y="1677726"/>
          <a:ext cx="1532266" cy="101210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none" lIns="72000" tIns="72000" rIns="91440" bIns="45720" spcCol="144000" anchor="ctr"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200"/>
            </a:lnSpc>
            <a:defRPr sz="1000"/>
          </a:pPr>
          <a:r>
            <a:rPr lang="it-IT" sz="3600" b="1" i="0" u="none" strike="noStrike" baseline="0" dirty="0">
              <a:solidFill>
                <a:srgbClr val="000080"/>
              </a:solidFill>
              <a:latin typeface="Helvetica" pitchFamily="2" charset="0"/>
              <a:ea typeface="Tahoma"/>
              <a:cs typeface="Arial" panose="020B0604020202020204" pitchFamily="34" charset="0"/>
            </a:rPr>
            <a:t>2008</a:t>
          </a:r>
        </a:p>
      </cdr:txBody>
    </cdr:sp>
  </cdr:relSizeAnchor>
</c:userShapes>
</file>

<file path=ppt/drawings/drawing3.xml><?xml version="1.0" encoding="utf-8"?>
<c:userShapes xmlns:c="http://schemas.openxmlformats.org/drawingml/2006/chart">
  <cdr:relSizeAnchor xmlns:cdr="http://schemas.openxmlformats.org/drawingml/2006/chartDrawing">
    <cdr:from>
      <cdr:x>0.17429</cdr:x>
      <cdr:y>0.40329</cdr:y>
    </cdr:from>
    <cdr:to>
      <cdr:x>0.37777</cdr:x>
      <cdr:y>0.64634</cdr:y>
    </cdr:to>
    <cdr:sp macro="" textlink="">
      <cdr:nvSpPr>
        <cdr:cNvPr id="2" name="Text Box 2"/>
        <cdr:cNvSpPr txBox="1">
          <a:spLocks xmlns:a="http://schemas.openxmlformats.org/drawingml/2006/main" noChangeArrowheads="1"/>
        </cdr:cNvSpPr>
      </cdr:nvSpPr>
      <cdr:spPr bwMode="auto">
        <a:xfrm xmlns:a="http://schemas.openxmlformats.org/drawingml/2006/main">
          <a:off x="1378130" y="1388626"/>
          <a:ext cx="1608978" cy="83692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none" lIns="72000" tIns="72000" rIns="91440" bIns="45720" spcCol="144000" anchor="ctr"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ts val="1200"/>
            </a:lnSpc>
            <a:defRPr sz="1000"/>
          </a:pPr>
          <a:r>
            <a:rPr lang="it-IT" sz="3600" b="1" i="0" u="none" strike="noStrike" baseline="0" dirty="0">
              <a:solidFill>
                <a:srgbClr val="000080"/>
              </a:solidFill>
              <a:latin typeface="Helvetica" pitchFamily="2" charset="0"/>
              <a:ea typeface="Tahoma"/>
              <a:cs typeface="Arial" panose="020B0604020202020204" pitchFamily="34" charset="0"/>
            </a:rPr>
            <a:t>2021</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0.34614</cdr:y>
    </cdr:from>
    <cdr:to>
      <cdr:x>0</cdr:x>
      <cdr:y>0.34806</cdr:y>
    </cdr:to>
    <cdr:sp macro="" textlink="">
      <cdr:nvSpPr>
        <cdr:cNvPr id="3" name="CasellaDiTesto 2"/>
        <cdr:cNvSpPr txBox="1"/>
      </cdr:nvSpPr>
      <cdr:spPr>
        <a:xfrm xmlns:a="http://schemas.openxmlformats.org/drawingml/2006/main">
          <a:off x="0" y="788915"/>
          <a:ext cx="799001" cy="716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it-IT" sz="1100" b="1">
              <a:latin typeface="Arial" panose="020B0604020202020204" pitchFamily="34" charset="0"/>
              <a:cs typeface="Arial" panose="020B0604020202020204" pitchFamily="34" charset="0"/>
            </a:rPr>
            <a:t>Fino a 9 addetti 94,9%</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0.30186</cdr:y>
    </cdr:from>
    <cdr:to>
      <cdr:x>0</cdr:x>
      <cdr:y>0.3021</cdr:y>
    </cdr:to>
    <cdr:sp macro="" textlink="">
      <cdr:nvSpPr>
        <cdr:cNvPr id="3" name="CasellaDiTesto 2"/>
        <cdr:cNvSpPr txBox="1"/>
      </cdr:nvSpPr>
      <cdr:spPr>
        <a:xfrm xmlns:a="http://schemas.openxmlformats.org/drawingml/2006/main">
          <a:off x="0" y="788915"/>
          <a:ext cx="799001" cy="7160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it-IT" sz="1100" b="1">
              <a:latin typeface="Arial" panose="020B0604020202020204" pitchFamily="34" charset="0"/>
              <a:cs typeface="Arial" panose="020B0604020202020204" pitchFamily="34" charset="0"/>
            </a:rPr>
            <a:t>Fino a 9 addetti 96,3%</a:t>
          </a:r>
        </a:p>
      </cdr:txBody>
    </cdr:sp>
  </cdr:relSizeAnchor>
  <cdr:relSizeAnchor xmlns:cdr="http://schemas.openxmlformats.org/drawingml/2006/chartDrawing">
    <cdr:from>
      <cdr:x>0.21034</cdr:x>
      <cdr:y>0.36183</cdr:y>
    </cdr:from>
    <cdr:to>
      <cdr:x>0.4711</cdr:x>
      <cdr:y>0.54968</cdr:y>
    </cdr:to>
    <cdr:sp macro="" textlink="">
      <cdr:nvSpPr>
        <cdr:cNvPr id="2" name="CasellaDiTesto 2">
          <a:extLst xmlns:a="http://schemas.openxmlformats.org/drawingml/2006/main">
            <a:ext uri="{FF2B5EF4-FFF2-40B4-BE49-F238E27FC236}">
              <a16:creationId xmlns:a16="http://schemas.microsoft.com/office/drawing/2014/main" id="{FA28A4D6-4841-36E7-4B2C-6707A807EE30}"/>
            </a:ext>
          </a:extLst>
        </cdr:cNvPr>
        <cdr:cNvSpPr txBox="1"/>
      </cdr:nvSpPr>
      <cdr:spPr>
        <a:xfrm xmlns:a="http://schemas.openxmlformats.org/drawingml/2006/main">
          <a:off x="1396776" y="1674096"/>
          <a:ext cx="1731491" cy="869120"/>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it-IT" sz="5333" dirty="0">
              <a:solidFill>
                <a:srgbClr val="000080"/>
              </a:solidFill>
              <a:latin typeface="Helvetica" pitchFamily="2" charset="0"/>
            </a:rPr>
            <a:t>2020</a:t>
          </a:r>
        </a:p>
      </cdr:txBody>
    </cdr:sp>
  </cdr:relSizeAnchor>
</c:userShapes>
</file>

<file path=ppt/drawings/drawing6.xml><?xml version="1.0" encoding="utf-8"?>
<c:userShapes xmlns:c="http://schemas.openxmlformats.org/drawingml/2006/chart">
  <cdr:relSizeAnchor xmlns:cdr="http://schemas.openxmlformats.org/drawingml/2006/chartDrawing">
    <cdr:from>
      <cdr:x>0.2051</cdr:x>
      <cdr:y>0.40332</cdr:y>
    </cdr:from>
    <cdr:to>
      <cdr:x>0.5</cdr:x>
      <cdr:y>0.59668</cdr:y>
    </cdr:to>
    <cdr:sp macro="" textlink="">
      <cdr:nvSpPr>
        <cdr:cNvPr id="14" name="CasellaDiTesto 20">
          <a:extLst xmlns:a="http://schemas.openxmlformats.org/drawingml/2006/main">
            <a:ext uri="{FF2B5EF4-FFF2-40B4-BE49-F238E27FC236}">
              <a16:creationId xmlns:a16="http://schemas.microsoft.com/office/drawing/2014/main" id="{979A1AEE-9052-4C09-9A5C-E81DD6BE4120}"/>
            </a:ext>
          </a:extLst>
        </cdr:cNvPr>
        <cdr:cNvSpPr txBox="1"/>
      </cdr:nvSpPr>
      <cdr:spPr>
        <a:xfrm xmlns:a="http://schemas.openxmlformats.org/drawingml/2006/main">
          <a:off x="1210312" y="1833257"/>
          <a:ext cx="1740167" cy="878854"/>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it-IT" sz="5333" dirty="0">
              <a:solidFill>
                <a:srgbClr val="000080"/>
              </a:solidFill>
              <a:latin typeface="Helvetica" pitchFamily="2" charset="0"/>
            </a:rPr>
            <a:t>2020</a:t>
          </a:r>
        </a:p>
      </cdr:txBody>
    </cdr:sp>
  </cdr:relSizeAnchor>
  <cdr:relSizeAnchor xmlns:cdr="http://schemas.openxmlformats.org/drawingml/2006/chartDrawing">
    <cdr:from>
      <cdr:x>0.61339</cdr:x>
      <cdr:y>0.22877</cdr:y>
    </cdr:from>
    <cdr:to>
      <cdr:x>0.88261</cdr:x>
      <cdr:y>0.28265</cdr:y>
    </cdr:to>
    <cdr:cxnSp macro="">
      <cdr:nvCxnSpPr>
        <cdr:cNvPr id="20" name="Connettore 4 2">
          <a:extLst xmlns:a="http://schemas.openxmlformats.org/drawingml/2006/main">
            <a:ext uri="{FF2B5EF4-FFF2-40B4-BE49-F238E27FC236}">
              <a16:creationId xmlns:a16="http://schemas.microsoft.com/office/drawing/2014/main" id="{6D2F7085-989C-68D5-6457-DFD7DB32D2CF}"/>
            </a:ext>
          </a:extLst>
        </cdr:cNvPr>
        <cdr:cNvCxnSpPr/>
      </cdr:nvCxnSpPr>
      <cdr:spPr>
        <a:xfrm xmlns:a="http://schemas.openxmlformats.org/drawingml/2006/main" flipV="1">
          <a:off x="3619611" y="1039827"/>
          <a:ext cx="1588619" cy="244912"/>
        </a:xfrm>
        <a:prstGeom xmlns:a="http://schemas.openxmlformats.org/drawingml/2006/main" prst="bentConnector3">
          <a:avLst>
            <a:gd name="adj1" fmla="val 94632"/>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0.65144</cdr:x>
      <cdr:y>0.34646</cdr:y>
    </cdr:from>
    <cdr:to>
      <cdr:x>0.88611</cdr:x>
      <cdr:y>0.39315</cdr:y>
    </cdr:to>
    <cdr:cxnSp macro="">
      <cdr:nvCxnSpPr>
        <cdr:cNvPr id="21" name="Connettore 4 22">
          <a:extLst xmlns:a="http://schemas.openxmlformats.org/drawingml/2006/main">
            <a:ext uri="{FF2B5EF4-FFF2-40B4-BE49-F238E27FC236}">
              <a16:creationId xmlns:a16="http://schemas.microsoft.com/office/drawing/2014/main" id="{9B320ABA-739A-0596-D0A8-C3CB481BC20E}"/>
            </a:ext>
          </a:extLst>
        </cdr:cNvPr>
        <cdr:cNvCxnSpPr/>
      </cdr:nvCxnSpPr>
      <cdr:spPr>
        <a:xfrm xmlns:a="http://schemas.openxmlformats.org/drawingml/2006/main" flipV="1">
          <a:off x="3844130" y="1574792"/>
          <a:ext cx="1384751" cy="212211"/>
        </a:xfrm>
        <a:prstGeom xmlns:a="http://schemas.openxmlformats.org/drawingml/2006/main" prst="bentConnector3">
          <a:avLst>
            <a:gd name="adj1" fmla="val 94959"/>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0.66034</cdr:x>
      <cdr:y>0.42152</cdr:y>
    </cdr:from>
    <cdr:to>
      <cdr:x>0.88067</cdr:x>
      <cdr:y>0.45988</cdr:y>
    </cdr:to>
    <cdr:cxnSp macro="">
      <cdr:nvCxnSpPr>
        <cdr:cNvPr id="22" name="Connettore 4 24">
          <a:extLst xmlns:a="http://schemas.openxmlformats.org/drawingml/2006/main">
            <a:ext uri="{FF2B5EF4-FFF2-40B4-BE49-F238E27FC236}">
              <a16:creationId xmlns:a16="http://schemas.microsoft.com/office/drawing/2014/main" id="{A03AA6C1-6160-A1D6-3270-40DCB8E7A56F}"/>
            </a:ext>
          </a:extLst>
        </cdr:cNvPr>
        <cdr:cNvCxnSpPr/>
      </cdr:nvCxnSpPr>
      <cdr:spPr>
        <a:xfrm xmlns:a="http://schemas.openxmlformats.org/drawingml/2006/main" flipV="1">
          <a:off x="3896666" y="1915980"/>
          <a:ext cx="1300146" cy="174327"/>
        </a:xfrm>
        <a:prstGeom xmlns:a="http://schemas.openxmlformats.org/drawingml/2006/main" prst="bentConnector3">
          <a:avLst>
            <a:gd name="adj1"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0.66027</cdr:x>
      <cdr:y>0.46948</cdr:y>
    </cdr:from>
    <cdr:to>
      <cdr:x>0.88067</cdr:x>
      <cdr:y>0.49828</cdr:y>
    </cdr:to>
    <cdr:cxnSp macro="">
      <cdr:nvCxnSpPr>
        <cdr:cNvPr id="23" name="Connettore 4 25">
          <a:extLst xmlns:a="http://schemas.openxmlformats.org/drawingml/2006/main">
            <a:ext uri="{FF2B5EF4-FFF2-40B4-BE49-F238E27FC236}">
              <a16:creationId xmlns:a16="http://schemas.microsoft.com/office/drawing/2014/main" id="{DF908FE7-5F9F-A862-DCA8-E6A6FD5F5F9E}"/>
            </a:ext>
          </a:extLst>
        </cdr:cNvPr>
        <cdr:cNvCxnSpPr/>
      </cdr:nvCxnSpPr>
      <cdr:spPr>
        <a:xfrm xmlns:a="http://schemas.openxmlformats.org/drawingml/2006/main" flipV="1">
          <a:off x="3896225" y="2133952"/>
          <a:ext cx="1300587" cy="130924"/>
        </a:xfrm>
        <a:prstGeom xmlns:a="http://schemas.openxmlformats.org/drawingml/2006/main" prst="bentConnector3">
          <a:avLst>
            <a:gd name="adj1" fmla="val 94544"/>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0.66054</cdr:x>
      <cdr:y>0.50853</cdr:y>
    </cdr:from>
    <cdr:to>
      <cdr:x>0.88067</cdr:x>
      <cdr:y>0.54283</cdr:y>
    </cdr:to>
    <cdr:cxnSp macro="">
      <cdr:nvCxnSpPr>
        <cdr:cNvPr id="24" name="Connettore 4 59">
          <a:extLst xmlns:a="http://schemas.openxmlformats.org/drawingml/2006/main">
            <a:ext uri="{FF2B5EF4-FFF2-40B4-BE49-F238E27FC236}">
              <a16:creationId xmlns:a16="http://schemas.microsoft.com/office/drawing/2014/main" id="{A2EB9397-2A98-3CF3-512D-0BE3075A9015}"/>
            </a:ext>
          </a:extLst>
        </cdr:cNvPr>
        <cdr:cNvCxnSpPr/>
      </cdr:nvCxnSpPr>
      <cdr:spPr>
        <a:xfrm xmlns:a="http://schemas.openxmlformats.org/drawingml/2006/main">
          <a:off x="3897795" y="2311472"/>
          <a:ext cx="1299016" cy="155871"/>
        </a:xfrm>
        <a:prstGeom xmlns:a="http://schemas.openxmlformats.org/drawingml/2006/main" prst="bentConnector3">
          <a:avLst>
            <a:gd name="adj1"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0.05878</cdr:x>
      <cdr:y>0.02632</cdr:y>
    </cdr:from>
    <cdr:to>
      <cdr:x>0.87846</cdr:x>
      <cdr:y>0.20134</cdr:y>
    </cdr:to>
    <cdr:sp macro="" textlink="">
      <cdr:nvSpPr>
        <cdr:cNvPr id="2" name="CasellaDiTesto 1"/>
        <cdr:cNvSpPr txBox="1"/>
      </cdr:nvSpPr>
      <cdr:spPr>
        <a:xfrm xmlns:a="http://schemas.openxmlformats.org/drawingml/2006/main">
          <a:off x="193513" y="72020"/>
          <a:ext cx="2698514" cy="4789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a:p>
      </cdr:txBody>
    </cdr:sp>
  </cdr:relSizeAnchor>
  <cdr:relSizeAnchor xmlns:cdr="http://schemas.openxmlformats.org/drawingml/2006/chartDrawing">
    <cdr:from>
      <cdr:x>0</cdr:x>
      <cdr:y>0.05263</cdr:y>
    </cdr:from>
    <cdr:to>
      <cdr:x>0.89712</cdr:x>
      <cdr:y>0.23017</cdr:y>
    </cdr:to>
    <cdr:sp macro="" textlink="">
      <cdr:nvSpPr>
        <cdr:cNvPr id="3" name="CasellaDiTesto 2"/>
        <cdr:cNvSpPr txBox="1"/>
      </cdr:nvSpPr>
      <cdr:spPr>
        <a:xfrm xmlns:a="http://schemas.openxmlformats.org/drawingml/2006/main">
          <a:off x="0" y="144016"/>
          <a:ext cx="3100792" cy="485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it-IT" sz="1800" b="1" i="0" u="none" strike="noStrike" kern="1200" baseline="0" dirty="0">
              <a:solidFill>
                <a:srgbClr val="000099"/>
              </a:solidFill>
              <a:latin typeface="Helvetica" pitchFamily="2" charset="0"/>
              <a:ea typeface="Arial"/>
              <a:cs typeface="Segoe UI Light" panose="020B0502040204020203" pitchFamily="34" charset="0"/>
            </a:rPr>
            <a:t>Il 64% delle imprese ha attuato azioni per la sostenibilità</a:t>
          </a:r>
          <a:endParaRPr lang="it-IT" sz="12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0.3682</cdr:x>
      <cdr:y>0.45309</cdr:y>
    </cdr:from>
    <cdr:to>
      <cdr:x>0.60153</cdr:x>
      <cdr:y>0.57255</cdr:y>
    </cdr:to>
    <cdr:sp macro="" textlink="">
      <cdr:nvSpPr>
        <cdr:cNvPr id="2" name="CasellaDiTesto 1"/>
        <cdr:cNvSpPr txBox="1"/>
      </cdr:nvSpPr>
      <cdr:spPr>
        <a:xfrm xmlns:a="http://schemas.openxmlformats.org/drawingml/2006/main">
          <a:off x="2209899" y="2175264"/>
          <a:ext cx="1400420" cy="573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2800" b="1" dirty="0">
              <a:solidFill>
                <a:schemeClr val="accent1">
                  <a:lumMod val="50000"/>
                </a:schemeClr>
              </a:solidFill>
              <a:latin typeface="Helvetica" panose="020B0604020202020204" pitchFamily="34" charset="0"/>
              <a:cs typeface="Helvetica" panose="020B0604020202020204" pitchFamily="34" charset="0"/>
            </a:rPr>
            <a:t>222</a:t>
          </a:r>
          <a:r>
            <a:rPr lang="it-IT" sz="2800" b="1" baseline="0" dirty="0">
              <a:solidFill>
                <a:schemeClr val="accent1">
                  <a:lumMod val="50000"/>
                </a:schemeClr>
              </a:solidFill>
              <a:latin typeface="Helvetica" panose="020B0604020202020204" pitchFamily="34" charset="0"/>
              <a:cs typeface="Helvetica" panose="020B0604020202020204" pitchFamily="34" charset="0"/>
            </a:rPr>
            <a:t> mld</a:t>
          </a:r>
          <a:endParaRPr lang="it-IT" sz="2800" b="1" dirty="0">
            <a:solidFill>
              <a:schemeClr val="accent1">
                <a:lumMod val="50000"/>
              </a:schemeClr>
            </a:solidFill>
            <a:latin typeface="Helvetica" panose="020B0604020202020204" pitchFamily="34" charset="0"/>
            <a:cs typeface="Helvetica"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0.2125</cdr:x>
      <cdr:y>0.3752</cdr:y>
    </cdr:from>
    <cdr:to>
      <cdr:x>0.44781</cdr:x>
      <cdr:y>0.56598</cdr:y>
    </cdr:to>
    <cdr:sp macro="" textlink="">
      <cdr:nvSpPr>
        <cdr:cNvPr id="2" name="CasellaDiTesto 1"/>
        <cdr:cNvSpPr txBox="1"/>
      </cdr:nvSpPr>
      <cdr:spPr>
        <a:xfrm xmlns:a="http://schemas.openxmlformats.org/drawingml/2006/main">
          <a:off x="1295399" y="1766877"/>
          <a:ext cx="1434465" cy="8984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2800" b="1" dirty="0">
              <a:solidFill>
                <a:schemeClr val="accent1">
                  <a:lumMod val="50000"/>
                </a:schemeClr>
              </a:solidFill>
              <a:latin typeface="Helvetica" panose="020B0604020202020204" pitchFamily="34" charset="0"/>
              <a:cs typeface="Helvetica" panose="020B0604020202020204" pitchFamily="34" charset="0"/>
            </a:rPr>
            <a:t>108 mld</a:t>
          </a:r>
        </a:p>
      </cdr:txBody>
    </cdr:sp>
  </cdr:relSizeAnchor>
  <cdr:relSizeAnchor xmlns:cdr="http://schemas.openxmlformats.org/drawingml/2006/chartDrawing">
    <cdr:from>
      <cdr:x>0.01</cdr:x>
      <cdr:y>0.85533</cdr:y>
    </cdr:from>
    <cdr:to>
      <cdr:x>0.35125</cdr:x>
      <cdr:y>0.92528</cdr:y>
    </cdr:to>
    <cdr:sp macro="" textlink="">
      <cdr:nvSpPr>
        <cdr:cNvPr id="3" name="CasellaDiTesto 2"/>
        <cdr:cNvSpPr txBox="1"/>
      </cdr:nvSpPr>
      <cdr:spPr>
        <a:xfrm xmlns:a="http://schemas.openxmlformats.org/drawingml/2006/main">
          <a:off x="60960" y="4099560"/>
          <a:ext cx="2080260" cy="3352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200">
              <a:latin typeface="Helvetica" panose="020B0604020202020204" pitchFamily="34" charset="0"/>
              <a:cs typeface="Helvetica" panose="020B0604020202020204" pitchFamily="34" charset="0"/>
            </a:rPr>
            <a:t>Elaborazione Ance su PNRR</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4:53:21.669"/>
    </inkml:context>
    <inkml:brush xml:id="br0">
      <inkml:brushProperty name="width" value="0.05" units="cm"/>
      <inkml:brushProperty name="height" value="0.05" units="cm"/>
      <inkml:brushProperty name="color" value="#E71224"/>
    </inkml:brush>
  </inkml:definitions>
  <inkml:trace contextRef="#ctx0" brushRef="#br0">0 5 24575,'0'-4'0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4:53:03.9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11 0,'-4'0,"-2"0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4:53:04.47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4:53:04.47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4:53:22.110"/>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4:53:21.669"/>
    </inkml:context>
    <inkml:brush xml:id="br0">
      <inkml:brushProperty name="width" value="0.05" units="cm"/>
      <inkml:brushProperty name="height" value="0.05" units="cm"/>
      <inkml:brushProperty name="color" value="#E71224"/>
    </inkml:brush>
  </inkml:definitions>
  <inkml:trace contextRef="#ctx0" brushRef="#br0">0 5 24575,'0'-4'0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4:53:22.110"/>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4:53:21.669"/>
    </inkml:context>
    <inkml:brush xml:id="br0">
      <inkml:brushProperty name="width" value="0.05" units="cm"/>
      <inkml:brushProperty name="height" value="0.05" units="cm"/>
      <inkml:brushProperty name="color" value="#E71224"/>
    </inkml:brush>
  </inkml:definitions>
  <inkml:trace contextRef="#ctx0" brushRef="#br0">0 5 24575,'0'-4'0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6T14:53:22.110"/>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4:53:01.24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4:53:02.38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26T14:53:03.38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66DE2D77-22AC-458A-998B-3964031558F7}" type="datetimeFigureOut">
              <a:rPr lang="it-IT" smtClean="0"/>
              <a:t>28/09/2022</a:t>
            </a:fld>
            <a:endParaRPr lang="it-IT"/>
          </a:p>
        </p:txBody>
      </p:sp>
      <p:sp>
        <p:nvSpPr>
          <p:cNvPr id="4" name="Segnaposto immagin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96C539F-C1D3-4BF4-86A4-53BA6AB90B3F}" type="slidenum">
              <a:rPr lang="it-IT" smtClean="0"/>
              <a:t>‹N›</a:t>
            </a:fld>
            <a:endParaRPr lang="it-IT"/>
          </a:p>
        </p:txBody>
      </p:sp>
    </p:spTree>
    <p:extLst>
      <p:ext uri="{BB962C8B-B14F-4D97-AF65-F5344CB8AC3E}">
        <p14:creationId xmlns:p14="http://schemas.microsoft.com/office/powerpoint/2010/main" val="18107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6C539F-C1D3-4BF4-86A4-53BA6AB90B3F}" type="slidenum">
              <a:rPr lang="it-IT" smtClean="0"/>
              <a:t>1</a:t>
            </a:fld>
            <a:endParaRPr lang="it-IT"/>
          </a:p>
        </p:txBody>
      </p:sp>
    </p:spTree>
    <p:extLst>
      <p:ext uri="{BB962C8B-B14F-4D97-AF65-F5344CB8AC3E}">
        <p14:creationId xmlns:p14="http://schemas.microsoft.com/office/powerpoint/2010/main" val="323065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10</a:t>
            </a:fld>
            <a:endParaRPr lang="it-IT"/>
          </a:p>
        </p:txBody>
      </p:sp>
    </p:spTree>
    <p:extLst>
      <p:ext uri="{BB962C8B-B14F-4D97-AF65-F5344CB8AC3E}">
        <p14:creationId xmlns:p14="http://schemas.microsoft.com/office/powerpoint/2010/main" val="79141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11</a:t>
            </a:fld>
            <a:endParaRPr lang="it-IT"/>
          </a:p>
        </p:txBody>
      </p:sp>
    </p:spTree>
    <p:extLst>
      <p:ext uri="{BB962C8B-B14F-4D97-AF65-F5344CB8AC3E}">
        <p14:creationId xmlns:p14="http://schemas.microsoft.com/office/powerpoint/2010/main" val="252324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12</a:t>
            </a:fld>
            <a:endParaRPr lang="it-IT"/>
          </a:p>
        </p:txBody>
      </p:sp>
    </p:spTree>
    <p:extLst>
      <p:ext uri="{BB962C8B-B14F-4D97-AF65-F5344CB8AC3E}">
        <p14:creationId xmlns:p14="http://schemas.microsoft.com/office/powerpoint/2010/main" val="1288152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13</a:t>
            </a:fld>
            <a:endParaRPr lang="it-IT"/>
          </a:p>
        </p:txBody>
      </p:sp>
    </p:spTree>
    <p:extLst>
      <p:ext uri="{BB962C8B-B14F-4D97-AF65-F5344CB8AC3E}">
        <p14:creationId xmlns:p14="http://schemas.microsoft.com/office/powerpoint/2010/main" val="144000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14</a:t>
            </a:fld>
            <a:endParaRPr lang="it-IT"/>
          </a:p>
        </p:txBody>
      </p:sp>
    </p:spTree>
    <p:extLst>
      <p:ext uri="{BB962C8B-B14F-4D97-AF65-F5344CB8AC3E}">
        <p14:creationId xmlns:p14="http://schemas.microsoft.com/office/powerpoint/2010/main" val="308247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15</a:t>
            </a:fld>
            <a:endParaRPr lang="it-IT"/>
          </a:p>
        </p:txBody>
      </p:sp>
    </p:spTree>
    <p:extLst>
      <p:ext uri="{BB962C8B-B14F-4D97-AF65-F5344CB8AC3E}">
        <p14:creationId xmlns:p14="http://schemas.microsoft.com/office/powerpoint/2010/main" val="157115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16</a:t>
            </a:fld>
            <a:endParaRPr lang="it-IT"/>
          </a:p>
        </p:txBody>
      </p:sp>
    </p:spTree>
    <p:extLst>
      <p:ext uri="{BB962C8B-B14F-4D97-AF65-F5344CB8AC3E}">
        <p14:creationId xmlns:p14="http://schemas.microsoft.com/office/powerpoint/2010/main" val="2566809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17</a:t>
            </a:fld>
            <a:endParaRPr lang="it-IT"/>
          </a:p>
        </p:txBody>
      </p:sp>
    </p:spTree>
    <p:extLst>
      <p:ext uri="{BB962C8B-B14F-4D97-AF65-F5344CB8AC3E}">
        <p14:creationId xmlns:p14="http://schemas.microsoft.com/office/powerpoint/2010/main" val="406970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18</a:t>
            </a:fld>
            <a:endParaRPr lang="it-IT"/>
          </a:p>
        </p:txBody>
      </p:sp>
    </p:spTree>
    <p:extLst>
      <p:ext uri="{BB962C8B-B14F-4D97-AF65-F5344CB8AC3E}">
        <p14:creationId xmlns:p14="http://schemas.microsoft.com/office/powerpoint/2010/main" val="270573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19</a:t>
            </a:fld>
            <a:endParaRPr lang="it-IT"/>
          </a:p>
        </p:txBody>
      </p:sp>
    </p:spTree>
    <p:extLst>
      <p:ext uri="{BB962C8B-B14F-4D97-AF65-F5344CB8AC3E}">
        <p14:creationId xmlns:p14="http://schemas.microsoft.com/office/powerpoint/2010/main" val="159320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2</a:t>
            </a:fld>
            <a:endParaRPr lang="it-IT"/>
          </a:p>
        </p:txBody>
      </p:sp>
    </p:spTree>
    <p:extLst>
      <p:ext uri="{BB962C8B-B14F-4D97-AF65-F5344CB8AC3E}">
        <p14:creationId xmlns:p14="http://schemas.microsoft.com/office/powerpoint/2010/main" val="149509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20</a:t>
            </a:fld>
            <a:endParaRPr lang="it-IT"/>
          </a:p>
        </p:txBody>
      </p:sp>
    </p:spTree>
    <p:extLst>
      <p:ext uri="{BB962C8B-B14F-4D97-AF65-F5344CB8AC3E}">
        <p14:creationId xmlns:p14="http://schemas.microsoft.com/office/powerpoint/2010/main" val="2686172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21</a:t>
            </a:fld>
            <a:endParaRPr lang="it-IT"/>
          </a:p>
        </p:txBody>
      </p:sp>
    </p:spTree>
    <p:extLst>
      <p:ext uri="{BB962C8B-B14F-4D97-AF65-F5344CB8AC3E}">
        <p14:creationId xmlns:p14="http://schemas.microsoft.com/office/powerpoint/2010/main" val="2545481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22</a:t>
            </a:fld>
            <a:endParaRPr lang="it-IT"/>
          </a:p>
        </p:txBody>
      </p:sp>
    </p:spTree>
    <p:extLst>
      <p:ext uri="{BB962C8B-B14F-4D97-AF65-F5344CB8AC3E}">
        <p14:creationId xmlns:p14="http://schemas.microsoft.com/office/powerpoint/2010/main" val="332763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6C539F-C1D3-4BF4-86A4-53BA6AB90B3F}" type="slidenum">
              <a:rPr lang="it-IT" smtClean="0"/>
              <a:t>23</a:t>
            </a:fld>
            <a:endParaRPr lang="it-IT"/>
          </a:p>
        </p:txBody>
      </p:sp>
    </p:spTree>
    <p:extLst>
      <p:ext uri="{BB962C8B-B14F-4D97-AF65-F5344CB8AC3E}">
        <p14:creationId xmlns:p14="http://schemas.microsoft.com/office/powerpoint/2010/main" val="32186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24</a:t>
            </a:fld>
            <a:endParaRPr lang="it-IT"/>
          </a:p>
        </p:txBody>
      </p:sp>
    </p:spTree>
    <p:extLst>
      <p:ext uri="{BB962C8B-B14F-4D97-AF65-F5344CB8AC3E}">
        <p14:creationId xmlns:p14="http://schemas.microsoft.com/office/powerpoint/2010/main" val="2521739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6C539F-C1D3-4BF4-86A4-53BA6AB90B3F}" type="slidenum">
              <a:rPr lang="it-IT" smtClean="0"/>
              <a:t>25</a:t>
            </a:fld>
            <a:endParaRPr lang="it-IT"/>
          </a:p>
        </p:txBody>
      </p:sp>
    </p:spTree>
    <p:extLst>
      <p:ext uri="{BB962C8B-B14F-4D97-AF65-F5344CB8AC3E}">
        <p14:creationId xmlns:p14="http://schemas.microsoft.com/office/powerpoint/2010/main" val="839879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26</a:t>
            </a:fld>
            <a:endParaRPr lang="it-IT"/>
          </a:p>
        </p:txBody>
      </p:sp>
    </p:spTree>
    <p:extLst>
      <p:ext uri="{BB962C8B-B14F-4D97-AF65-F5344CB8AC3E}">
        <p14:creationId xmlns:p14="http://schemas.microsoft.com/office/powerpoint/2010/main" val="348199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736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04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05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3</a:t>
            </a:fld>
            <a:endParaRPr lang="it-IT"/>
          </a:p>
        </p:txBody>
      </p:sp>
    </p:spTree>
    <p:extLst>
      <p:ext uri="{BB962C8B-B14F-4D97-AF65-F5344CB8AC3E}">
        <p14:creationId xmlns:p14="http://schemas.microsoft.com/office/powerpoint/2010/main" val="2357778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67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237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047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6C539F-C1D3-4BF4-86A4-53BA6AB90B3F}" type="slidenum">
              <a:rPr lang="it-IT" smtClean="0"/>
              <a:t>33</a:t>
            </a:fld>
            <a:endParaRPr lang="it-IT"/>
          </a:p>
        </p:txBody>
      </p:sp>
    </p:spTree>
    <p:extLst>
      <p:ext uri="{BB962C8B-B14F-4D97-AF65-F5344CB8AC3E}">
        <p14:creationId xmlns:p14="http://schemas.microsoft.com/office/powerpoint/2010/main" val="2667076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557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C539F-C1D3-4BF4-86A4-53BA6AB90B3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246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36</a:t>
            </a:fld>
            <a:endParaRPr lang="it-IT"/>
          </a:p>
        </p:txBody>
      </p:sp>
    </p:spTree>
    <p:extLst>
      <p:ext uri="{BB962C8B-B14F-4D97-AF65-F5344CB8AC3E}">
        <p14:creationId xmlns:p14="http://schemas.microsoft.com/office/powerpoint/2010/main" val="114096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4</a:t>
            </a:fld>
            <a:endParaRPr lang="it-IT"/>
          </a:p>
        </p:txBody>
      </p:sp>
    </p:spTree>
    <p:extLst>
      <p:ext uri="{BB962C8B-B14F-4D97-AF65-F5344CB8AC3E}">
        <p14:creationId xmlns:p14="http://schemas.microsoft.com/office/powerpoint/2010/main" val="117826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5</a:t>
            </a:fld>
            <a:endParaRPr lang="it-IT"/>
          </a:p>
        </p:txBody>
      </p:sp>
    </p:spTree>
    <p:extLst>
      <p:ext uri="{BB962C8B-B14F-4D97-AF65-F5344CB8AC3E}">
        <p14:creationId xmlns:p14="http://schemas.microsoft.com/office/powerpoint/2010/main" val="9191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6</a:t>
            </a:fld>
            <a:endParaRPr lang="it-IT"/>
          </a:p>
        </p:txBody>
      </p:sp>
    </p:spTree>
    <p:extLst>
      <p:ext uri="{BB962C8B-B14F-4D97-AF65-F5344CB8AC3E}">
        <p14:creationId xmlns:p14="http://schemas.microsoft.com/office/powerpoint/2010/main" val="426125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7</a:t>
            </a:fld>
            <a:endParaRPr lang="it-IT"/>
          </a:p>
        </p:txBody>
      </p:sp>
    </p:spTree>
    <p:extLst>
      <p:ext uri="{BB962C8B-B14F-4D97-AF65-F5344CB8AC3E}">
        <p14:creationId xmlns:p14="http://schemas.microsoft.com/office/powerpoint/2010/main" val="347141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rPr>
              <a:t>L’elevata domanda abitativa che ha caratterizzato anche il primo semestre di quest’anno: +10,1% il numero di abitazioni compravendute rispetto allo stesso periodo del 2021, a causa delle difficoltà delle famiglie per l’elevata inflazione e per l’aumento, che si prevede sostenuto, dei tassi di interesse sui mutui, potrebbe subire un ridimensionamento già nella parte finale dell’anno in corso. Secondo le ultime indicazioni di Nomisma di luglio scorso, il 2022 si chiuderà con circa 707 mila transazioni residenziali,  con una flessione del -5,6% rispetto alle 748 mila unità del 2021. </a:t>
            </a:r>
          </a:p>
          <a:p>
            <a:r>
              <a:rPr lang="it-IT" sz="1800" dirty="0">
                <a:effectLst/>
                <a:latin typeface="Calibri" panose="020F0502020204030204" pitchFamily="34" charset="0"/>
                <a:ea typeface="Calibri" panose="020F0502020204030204" pitchFamily="34" charset="0"/>
              </a:rPr>
              <a:t>Il calo dovrebbe intensificarsi ulteriormente nel 2023, con un tasso di variazione nell’ordine del -12,8% e un numero di compravendite al di sotto delle 620 mila unità.</a:t>
            </a:r>
          </a:p>
          <a:p>
            <a:endParaRPr lang="it-IT" dirty="0"/>
          </a:p>
        </p:txBody>
      </p:sp>
      <p:sp>
        <p:nvSpPr>
          <p:cNvPr id="4" name="Segnaposto numero diapositiva 3"/>
          <p:cNvSpPr>
            <a:spLocks noGrp="1"/>
          </p:cNvSpPr>
          <p:nvPr>
            <p:ph type="sldNum" sz="quarter" idx="5"/>
          </p:nvPr>
        </p:nvSpPr>
        <p:spPr/>
        <p:txBody>
          <a:bodyPr/>
          <a:lstStyle/>
          <a:p>
            <a:fld id="{596C539F-C1D3-4BF4-86A4-53BA6AB90B3F}" type="slidenum">
              <a:rPr lang="it-IT" smtClean="0"/>
              <a:t>8</a:t>
            </a:fld>
            <a:endParaRPr lang="it-IT"/>
          </a:p>
        </p:txBody>
      </p:sp>
    </p:spTree>
    <p:extLst>
      <p:ext uri="{BB962C8B-B14F-4D97-AF65-F5344CB8AC3E}">
        <p14:creationId xmlns:p14="http://schemas.microsoft.com/office/powerpoint/2010/main" val="47041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96C539F-C1D3-4BF4-86A4-53BA6AB90B3F}" type="slidenum">
              <a:rPr lang="it-IT" smtClean="0"/>
              <a:t>9</a:t>
            </a:fld>
            <a:endParaRPr lang="it-IT"/>
          </a:p>
        </p:txBody>
      </p:sp>
    </p:spTree>
    <p:extLst>
      <p:ext uri="{BB962C8B-B14F-4D97-AF65-F5344CB8AC3E}">
        <p14:creationId xmlns:p14="http://schemas.microsoft.com/office/powerpoint/2010/main" val="47760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766AA6-04CC-6BDF-6069-2ED6001DD8F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A2CCC89-7ECF-5792-2612-330B82E05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61880EC-20DD-97F9-85E0-BB4747A6E005}"/>
              </a:ext>
            </a:extLst>
          </p:cNvPr>
          <p:cNvSpPr>
            <a:spLocks noGrp="1"/>
          </p:cNvSpPr>
          <p:nvPr>
            <p:ph type="dt" sz="half" idx="10"/>
          </p:nvPr>
        </p:nvSpPr>
        <p:spPr/>
        <p:txBody>
          <a:bodyPr/>
          <a:lstStyle/>
          <a:p>
            <a:fld id="{30BA1523-16C2-4F9C-8E5F-D225347D05B0}" type="datetime1">
              <a:rPr lang="it-IT" smtClean="0"/>
              <a:t>28/09/2022</a:t>
            </a:fld>
            <a:endParaRPr lang="it-IT"/>
          </a:p>
        </p:txBody>
      </p:sp>
      <p:sp>
        <p:nvSpPr>
          <p:cNvPr id="5" name="Segnaposto piè di pagina 4">
            <a:extLst>
              <a:ext uri="{FF2B5EF4-FFF2-40B4-BE49-F238E27FC236}">
                <a16:creationId xmlns:a16="http://schemas.microsoft.com/office/drawing/2014/main" id="{D7928127-01BE-9269-A9B4-CF0C3C99F0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ACD1D7-85AF-F44D-479E-030EEBD2CCE2}"/>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291611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9A2F8F-CF1F-6D77-2D3C-77CCE1729D1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A82C1E3-59CB-D362-7A05-29E0975A35A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CADF38-C523-2567-3B3D-1FBF6A50AFD2}"/>
              </a:ext>
            </a:extLst>
          </p:cNvPr>
          <p:cNvSpPr>
            <a:spLocks noGrp="1"/>
          </p:cNvSpPr>
          <p:nvPr>
            <p:ph type="dt" sz="half" idx="10"/>
          </p:nvPr>
        </p:nvSpPr>
        <p:spPr/>
        <p:txBody>
          <a:bodyPr/>
          <a:lstStyle/>
          <a:p>
            <a:fld id="{905E20D2-7ED4-4E2D-9EBE-0134421A524E}" type="datetime1">
              <a:rPr lang="it-IT" smtClean="0"/>
              <a:t>28/09/2022</a:t>
            </a:fld>
            <a:endParaRPr lang="it-IT"/>
          </a:p>
        </p:txBody>
      </p:sp>
      <p:sp>
        <p:nvSpPr>
          <p:cNvPr id="5" name="Segnaposto piè di pagina 4">
            <a:extLst>
              <a:ext uri="{FF2B5EF4-FFF2-40B4-BE49-F238E27FC236}">
                <a16:creationId xmlns:a16="http://schemas.microsoft.com/office/drawing/2014/main" id="{C75FEDBF-DE2B-EE4B-6690-34092F2CF4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778F8A-695F-BBB8-2087-106818CF21D5}"/>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19193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6D756DD-1511-C4A8-54F1-C8EEDA2823F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729A8E-9CE8-6F08-693A-4CBBA0D89DA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63ADB0-EA65-917B-2EDF-4B279CEB8054}"/>
              </a:ext>
            </a:extLst>
          </p:cNvPr>
          <p:cNvSpPr>
            <a:spLocks noGrp="1"/>
          </p:cNvSpPr>
          <p:nvPr>
            <p:ph type="dt" sz="half" idx="10"/>
          </p:nvPr>
        </p:nvSpPr>
        <p:spPr/>
        <p:txBody>
          <a:bodyPr/>
          <a:lstStyle/>
          <a:p>
            <a:fld id="{9F2C5959-D438-46E6-957A-DE3F6CA38B80}" type="datetime1">
              <a:rPr lang="it-IT" smtClean="0"/>
              <a:t>28/09/2022</a:t>
            </a:fld>
            <a:endParaRPr lang="it-IT"/>
          </a:p>
        </p:txBody>
      </p:sp>
      <p:sp>
        <p:nvSpPr>
          <p:cNvPr id="5" name="Segnaposto piè di pagina 4">
            <a:extLst>
              <a:ext uri="{FF2B5EF4-FFF2-40B4-BE49-F238E27FC236}">
                <a16:creationId xmlns:a16="http://schemas.microsoft.com/office/drawing/2014/main" id="{3E6B9DD9-F93A-0449-DC67-21D6420C6D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7D4E3F-E9EE-0AA9-4551-9676CA257EE6}"/>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111723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BB095-0475-43C9-268F-0DC378A59C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D58398E-B7B8-CEED-F635-8B536103EAC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0E2235-5D19-93A8-EFA4-45CCF4B14DB5}"/>
              </a:ext>
            </a:extLst>
          </p:cNvPr>
          <p:cNvSpPr>
            <a:spLocks noGrp="1"/>
          </p:cNvSpPr>
          <p:nvPr>
            <p:ph type="dt" sz="half" idx="10"/>
          </p:nvPr>
        </p:nvSpPr>
        <p:spPr/>
        <p:txBody>
          <a:bodyPr/>
          <a:lstStyle/>
          <a:p>
            <a:fld id="{14608CA0-FFA4-4C69-95D1-F7B57BA3A9C0}" type="datetime1">
              <a:rPr lang="it-IT" smtClean="0"/>
              <a:t>28/09/2022</a:t>
            </a:fld>
            <a:endParaRPr lang="it-IT"/>
          </a:p>
        </p:txBody>
      </p:sp>
      <p:sp>
        <p:nvSpPr>
          <p:cNvPr id="5" name="Segnaposto piè di pagina 4">
            <a:extLst>
              <a:ext uri="{FF2B5EF4-FFF2-40B4-BE49-F238E27FC236}">
                <a16:creationId xmlns:a16="http://schemas.microsoft.com/office/drawing/2014/main" id="{726055EE-2D8A-5892-6325-E7AB892E06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A4C361F-61EB-BF6E-D864-15C7F188D7A1}"/>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115684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5A6BB-140E-1DEF-657C-617B7DFFA7A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7858B29-96D9-CE02-30B0-4E9EFA1A3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6E371C2-2B4B-AA54-9CD9-25E0823E332E}"/>
              </a:ext>
            </a:extLst>
          </p:cNvPr>
          <p:cNvSpPr>
            <a:spLocks noGrp="1"/>
          </p:cNvSpPr>
          <p:nvPr>
            <p:ph type="dt" sz="half" idx="10"/>
          </p:nvPr>
        </p:nvSpPr>
        <p:spPr/>
        <p:txBody>
          <a:bodyPr/>
          <a:lstStyle/>
          <a:p>
            <a:fld id="{7AEA454F-9267-43BD-BFB9-B7CA3EEDC8E6}" type="datetime1">
              <a:rPr lang="it-IT" smtClean="0"/>
              <a:t>28/09/2022</a:t>
            </a:fld>
            <a:endParaRPr lang="it-IT"/>
          </a:p>
        </p:txBody>
      </p:sp>
      <p:sp>
        <p:nvSpPr>
          <p:cNvPr id="5" name="Segnaposto piè di pagina 4">
            <a:extLst>
              <a:ext uri="{FF2B5EF4-FFF2-40B4-BE49-F238E27FC236}">
                <a16:creationId xmlns:a16="http://schemas.microsoft.com/office/drawing/2014/main" id="{73F8526F-B0BA-0777-6A92-8A7E0E3278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20FA31-A078-74B5-DB16-1EE1FF44D461}"/>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339497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14115E-12AB-93AF-20E5-ABC7D36C8A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5ED0D7-B80E-D1C5-E021-3B9DE510B0D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7FBBF86-7B00-CBF0-0CB9-1168653A12F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35B7E67-3D17-9C7A-1B65-B98274A58A2B}"/>
              </a:ext>
            </a:extLst>
          </p:cNvPr>
          <p:cNvSpPr>
            <a:spLocks noGrp="1"/>
          </p:cNvSpPr>
          <p:nvPr>
            <p:ph type="dt" sz="half" idx="10"/>
          </p:nvPr>
        </p:nvSpPr>
        <p:spPr/>
        <p:txBody>
          <a:bodyPr/>
          <a:lstStyle/>
          <a:p>
            <a:fld id="{88311204-F351-4928-BF56-FE7D39CAE5F9}" type="datetime1">
              <a:rPr lang="it-IT" smtClean="0"/>
              <a:t>28/09/2022</a:t>
            </a:fld>
            <a:endParaRPr lang="it-IT"/>
          </a:p>
        </p:txBody>
      </p:sp>
      <p:sp>
        <p:nvSpPr>
          <p:cNvPr id="6" name="Segnaposto piè di pagina 5">
            <a:extLst>
              <a:ext uri="{FF2B5EF4-FFF2-40B4-BE49-F238E27FC236}">
                <a16:creationId xmlns:a16="http://schemas.microsoft.com/office/drawing/2014/main" id="{A96ABFAF-CEA1-1221-4D05-555DB3D85A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8906F30-B031-05A4-96F7-AC573DAEF637}"/>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186897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ABA3C6-D77B-E0AB-B557-0EB637C7A5C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1CA0E5-D79A-27D9-F673-AB2625CF9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5A03241-21D5-527D-B5A0-08ED26E3DB1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B24A3D4-B851-E546-0B10-1F66E66B6A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7573555-74FF-55B2-3811-2834900BB1A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857B273-8C25-4FAD-A2A1-1799AE7C7863}"/>
              </a:ext>
            </a:extLst>
          </p:cNvPr>
          <p:cNvSpPr>
            <a:spLocks noGrp="1"/>
          </p:cNvSpPr>
          <p:nvPr>
            <p:ph type="dt" sz="half" idx="10"/>
          </p:nvPr>
        </p:nvSpPr>
        <p:spPr/>
        <p:txBody>
          <a:bodyPr/>
          <a:lstStyle/>
          <a:p>
            <a:fld id="{D1232C00-C152-488A-8107-C11B6035A8E5}" type="datetime1">
              <a:rPr lang="it-IT" smtClean="0"/>
              <a:t>28/09/2022</a:t>
            </a:fld>
            <a:endParaRPr lang="it-IT"/>
          </a:p>
        </p:txBody>
      </p:sp>
      <p:sp>
        <p:nvSpPr>
          <p:cNvPr id="8" name="Segnaposto piè di pagina 7">
            <a:extLst>
              <a:ext uri="{FF2B5EF4-FFF2-40B4-BE49-F238E27FC236}">
                <a16:creationId xmlns:a16="http://schemas.microsoft.com/office/drawing/2014/main" id="{663F8EE3-8F87-DED1-EA4E-AF3B907A273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6647CBC-CE60-047E-7F86-55B13B628640}"/>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333072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B1817-2571-99DB-2E54-B7EC9BDE1A8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4C3B5E2-4F17-3E63-90DA-22905DC16C11}"/>
              </a:ext>
            </a:extLst>
          </p:cNvPr>
          <p:cNvSpPr>
            <a:spLocks noGrp="1"/>
          </p:cNvSpPr>
          <p:nvPr>
            <p:ph type="dt" sz="half" idx="10"/>
          </p:nvPr>
        </p:nvSpPr>
        <p:spPr/>
        <p:txBody>
          <a:bodyPr/>
          <a:lstStyle/>
          <a:p>
            <a:fld id="{6DCD8B1C-1379-45DF-B2B6-208BFA9200DD}" type="datetime1">
              <a:rPr lang="it-IT" smtClean="0"/>
              <a:t>28/09/2022</a:t>
            </a:fld>
            <a:endParaRPr lang="it-IT"/>
          </a:p>
        </p:txBody>
      </p:sp>
      <p:sp>
        <p:nvSpPr>
          <p:cNvPr id="4" name="Segnaposto piè di pagina 3">
            <a:extLst>
              <a:ext uri="{FF2B5EF4-FFF2-40B4-BE49-F238E27FC236}">
                <a16:creationId xmlns:a16="http://schemas.microsoft.com/office/drawing/2014/main" id="{08A1FFB0-E17E-E34A-71B6-15275B28A8B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3D512AB-4343-94A8-CD7C-E12FE64DAEF0}"/>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211112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E04BAB8-DECA-8533-85B2-C08F9410E6D5}"/>
              </a:ext>
            </a:extLst>
          </p:cNvPr>
          <p:cNvSpPr>
            <a:spLocks noGrp="1"/>
          </p:cNvSpPr>
          <p:nvPr>
            <p:ph type="dt" sz="half" idx="10"/>
          </p:nvPr>
        </p:nvSpPr>
        <p:spPr/>
        <p:txBody>
          <a:bodyPr/>
          <a:lstStyle/>
          <a:p>
            <a:fld id="{FA839D4C-264C-4015-BD6B-E73F1813A43C}" type="datetime1">
              <a:rPr lang="it-IT" smtClean="0"/>
              <a:t>28/09/2022</a:t>
            </a:fld>
            <a:endParaRPr lang="it-IT"/>
          </a:p>
        </p:txBody>
      </p:sp>
      <p:sp>
        <p:nvSpPr>
          <p:cNvPr id="3" name="Segnaposto piè di pagina 2">
            <a:extLst>
              <a:ext uri="{FF2B5EF4-FFF2-40B4-BE49-F238E27FC236}">
                <a16:creationId xmlns:a16="http://schemas.microsoft.com/office/drawing/2014/main" id="{83E1FE37-A65A-464F-ADB6-6E6C6CE88FC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3F35B19-6840-5850-FEC4-809112699652}"/>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252847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23123-D74A-7011-A45B-A07F289EC5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B281DA-5283-EF5E-2A53-484F37922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B1E42B5-C413-4B07-3A8D-300D95CF6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0C70548-F8D0-913B-2D72-BB0ED8EA4614}"/>
              </a:ext>
            </a:extLst>
          </p:cNvPr>
          <p:cNvSpPr>
            <a:spLocks noGrp="1"/>
          </p:cNvSpPr>
          <p:nvPr>
            <p:ph type="dt" sz="half" idx="10"/>
          </p:nvPr>
        </p:nvSpPr>
        <p:spPr/>
        <p:txBody>
          <a:bodyPr/>
          <a:lstStyle/>
          <a:p>
            <a:fld id="{12BB96D8-DEB7-4284-8207-E6FDE3376226}" type="datetime1">
              <a:rPr lang="it-IT" smtClean="0"/>
              <a:t>28/09/2022</a:t>
            </a:fld>
            <a:endParaRPr lang="it-IT"/>
          </a:p>
        </p:txBody>
      </p:sp>
      <p:sp>
        <p:nvSpPr>
          <p:cNvPr id="6" name="Segnaposto piè di pagina 5">
            <a:extLst>
              <a:ext uri="{FF2B5EF4-FFF2-40B4-BE49-F238E27FC236}">
                <a16:creationId xmlns:a16="http://schemas.microsoft.com/office/drawing/2014/main" id="{1D823158-B8F1-F5CC-7828-4CEA74B20CC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84DA0BE-20D9-200A-CAC6-EAA72F76C883}"/>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374102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B38FCE-F7EE-9F87-CC2E-C6FCFA2200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2E6EF6C-6844-EED3-C031-EB7BB823C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DC5764C-3FBF-837D-FB6B-8330D099E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E5869D0-57D3-D033-4D80-172436B463A3}"/>
              </a:ext>
            </a:extLst>
          </p:cNvPr>
          <p:cNvSpPr>
            <a:spLocks noGrp="1"/>
          </p:cNvSpPr>
          <p:nvPr>
            <p:ph type="dt" sz="half" idx="10"/>
          </p:nvPr>
        </p:nvSpPr>
        <p:spPr/>
        <p:txBody>
          <a:bodyPr/>
          <a:lstStyle/>
          <a:p>
            <a:fld id="{9B9F514A-7C6B-44DF-BEC4-55106900D68F}" type="datetime1">
              <a:rPr lang="it-IT" smtClean="0"/>
              <a:t>28/09/2022</a:t>
            </a:fld>
            <a:endParaRPr lang="it-IT"/>
          </a:p>
        </p:txBody>
      </p:sp>
      <p:sp>
        <p:nvSpPr>
          <p:cNvPr id="6" name="Segnaposto piè di pagina 5">
            <a:extLst>
              <a:ext uri="{FF2B5EF4-FFF2-40B4-BE49-F238E27FC236}">
                <a16:creationId xmlns:a16="http://schemas.microsoft.com/office/drawing/2014/main" id="{C93E51C0-2893-C132-1EF2-40AB1ED3113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055C35-C587-7162-134F-3718FDE49209}"/>
              </a:ext>
            </a:extLst>
          </p:cNvPr>
          <p:cNvSpPr>
            <a:spLocks noGrp="1"/>
          </p:cNvSpPr>
          <p:nvPr>
            <p:ph type="sldNum" sz="quarter" idx="12"/>
          </p:nvPr>
        </p:nvSpPr>
        <p:spPr/>
        <p:txBody>
          <a:bodyPr/>
          <a:lstStyle/>
          <a:p>
            <a:fld id="{0C6B310D-3336-4EA9-A700-AAFB8A4DDE95}" type="slidenum">
              <a:rPr lang="it-IT" smtClean="0"/>
              <a:t>‹N›</a:t>
            </a:fld>
            <a:endParaRPr lang="it-IT"/>
          </a:p>
        </p:txBody>
      </p:sp>
    </p:spTree>
    <p:extLst>
      <p:ext uri="{BB962C8B-B14F-4D97-AF65-F5344CB8AC3E}">
        <p14:creationId xmlns:p14="http://schemas.microsoft.com/office/powerpoint/2010/main" val="370842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34FB05C-85E0-33B9-E251-4F82568E8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57990EF-B599-7CE7-6610-2E28E5F78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8FE614-757F-E2E7-AB66-135DEE57A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1F5EF-E67A-41BA-A79C-9B0D00CD578E}" type="datetime1">
              <a:rPr lang="it-IT" smtClean="0"/>
              <a:t>28/09/2022</a:t>
            </a:fld>
            <a:endParaRPr lang="it-IT"/>
          </a:p>
        </p:txBody>
      </p:sp>
      <p:sp>
        <p:nvSpPr>
          <p:cNvPr id="5" name="Segnaposto piè di pagina 4">
            <a:extLst>
              <a:ext uri="{FF2B5EF4-FFF2-40B4-BE49-F238E27FC236}">
                <a16:creationId xmlns:a16="http://schemas.microsoft.com/office/drawing/2014/main" id="{C17B7CEB-F9F8-7391-FF38-B2A28C5E7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804D1F7-F6B1-C417-B5A8-9FFE08C44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B310D-3336-4EA9-A700-AAFB8A4DDE95}" type="slidenum">
              <a:rPr lang="it-IT" smtClean="0"/>
              <a:t>‹N›</a:t>
            </a:fld>
            <a:endParaRPr lang="it-IT"/>
          </a:p>
        </p:txBody>
      </p:sp>
    </p:spTree>
    <p:extLst>
      <p:ext uri="{BB962C8B-B14F-4D97-AF65-F5344CB8AC3E}">
        <p14:creationId xmlns:p14="http://schemas.microsoft.com/office/powerpoint/2010/main" val="2810303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g"/><Relationship Id="rId7" Type="http://schemas.openxmlformats.org/officeDocument/2006/relationships/customXml" Target="../ink/ink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customXml" Target="../ink/ink1.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jp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customXml" Target="../ink/ink4.xml"/><Relationship Id="rId5" Type="http://schemas.openxmlformats.org/officeDocument/2006/relationships/image" Target="../media/image22.png"/><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jp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customXml" Target="../ink/ink6.xml"/><Relationship Id="rId5" Type="http://schemas.openxmlformats.org/officeDocument/2006/relationships/image" Target="../media/image22.png"/><Relationship Id="rId4" Type="http://schemas.openxmlformats.org/officeDocument/2006/relationships/customXml" Target="../ink/ink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www.google.it/url?sa=i&amp;url=https://it.wikipedia.org/wiki/File:Flag_of_Italy.svg&amp;psig=AOvVaw3QbnVL2JE2SZhbab31F9MS&amp;ust=1620839690324000&amp;source=images&amp;cd=vfe&amp;ved=0CAIQjRxqFwoTCODT3MmQwvACFQAAAAAdAAAAABAE" TargetMode="Externa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36.png"/><Relationship Id="rId3" Type="http://schemas.openxmlformats.org/officeDocument/2006/relationships/image" Target="../media/image2.jpg"/><Relationship Id="rId7" Type="http://schemas.openxmlformats.org/officeDocument/2006/relationships/image" Target="../media/image280.png"/><Relationship Id="rId12" Type="http://schemas.openxmlformats.org/officeDocument/2006/relationships/customXml" Target="../ink/ink11.xml"/><Relationship Id="rId17" Type="http://schemas.openxmlformats.org/officeDocument/2006/relationships/image" Target="../media/image36.emf"/><Relationship Id="rId2" Type="http://schemas.openxmlformats.org/officeDocument/2006/relationships/notesSlide" Target="../notesSlides/notesSlide33.xml"/><Relationship Id="rId16" Type="http://schemas.openxmlformats.org/officeDocument/2006/relationships/image" Target="../media/image35.emf"/><Relationship Id="rId1" Type="http://schemas.openxmlformats.org/officeDocument/2006/relationships/slideLayout" Target="../slideLayouts/slideLayout6.xml"/><Relationship Id="rId6" Type="http://schemas.openxmlformats.org/officeDocument/2006/relationships/customXml" Target="../ink/ink8.xml"/><Relationship Id="rId11" Type="http://schemas.openxmlformats.org/officeDocument/2006/relationships/image" Target="../media/image35.png"/><Relationship Id="rId5" Type="http://schemas.openxmlformats.org/officeDocument/2006/relationships/image" Target="../media/image271.png"/><Relationship Id="rId15" Type="http://schemas.openxmlformats.org/officeDocument/2006/relationships/image" Target="../media/image34.emf"/><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290.png"/><Relationship Id="rId1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ustomXml" Target="../ink/ink12.xml"/><Relationship Id="rId1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mailto:affarieconomici@ance.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65F0DAF4-731D-2658-65C7-A68F26446765}"/>
              </a:ext>
            </a:extLst>
          </p:cNvPr>
          <p:cNvSpPr txBox="1">
            <a:spLocks/>
          </p:cNvSpPr>
          <p:nvPr/>
        </p:nvSpPr>
        <p:spPr>
          <a:xfrm>
            <a:off x="523875" y="1450975"/>
            <a:ext cx="11525249" cy="2216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5400" dirty="0">
              <a:solidFill>
                <a:schemeClr val="bg1"/>
              </a:solidFill>
              <a:latin typeface="Franklin Gothic Demi" panose="020B0703020102020204" pitchFamily="34" charset="0"/>
            </a:endParaRPr>
          </a:p>
        </p:txBody>
      </p:sp>
      <p:sp>
        <p:nvSpPr>
          <p:cNvPr id="3" name="Titolo 3">
            <a:extLst>
              <a:ext uri="{FF2B5EF4-FFF2-40B4-BE49-F238E27FC236}">
                <a16:creationId xmlns:a16="http://schemas.microsoft.com/office/drawing/2014/main" id="{65BD3DA6-EC06-6447-2E1D-4CD79FDCFABC}"/>
              </a:ext>
            </a:extLst>
          </p:cNvPr>
          <p:cNvSpPr txBox="1">
            <a:spLocks/>
          </p:cNvSpPr>
          <p:nvPr/>
        </p:nvSpPr>
        <p:spPr>
          <a:xfrm>
            <a:off x="69748" y="5870575"/>
            <a:ext cx="5321402" cy="1108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135387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Superbonus 110%</a:t>
            </a:r>
          </a:p>
        </p:txBody>
      </p:sp>
      <p:pic>
        <p:nvPicPr>
          <p:cNvPr id="3" name="Immagine 2">
            <a:extLst>
              <a:ext uri="{FF2B5EF4-FFF2-40B4-BE49-F238E27FC236}">
                <a16:creationId xmlns:a16="http://schemas.microsoft.com/office/drawing/2014/main" id="{9CE1553F-E725-1A73-AA38-A920F4C86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03" y="2300288"/>
            <a:ext cx="5420339" cy="4402516"/>
          </a:xfrm>
          <a:prstGeom prst="rect">
            <a:avLst/>
          </a:prstGeom>
        </p:spPr>
      </p:pic>
      <p:pic>
        <p:nvPicPr>
          <p:cNvPr id="6" name="Immagine 5">
            <a:extLst>
              <a:ext uri="{FF2B5EF4-FFF2-40B4-BE49-F238E27FC236}">
                <a16:creationId xmlns:a16="http://schemas.microsoft.com/office/drawing/2014/main" id="{D80DCC0C-62F1-72DC-0543-31FCDE49A6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4053" y="2300287"/>
            <a:ext cx="5420338" cy="4402515"/>
          </a:xfrm>
          <a:prstGeom prst="rect">
            <a:avLst/>
          </a:prstGeom>
        </p:spPr>
      </p:pic>
    </p:spTree>
    <p:extLst>
      <p:ext uri="{BB962C8B-B14F-4D97-AF65-F5344CB8AC3E}">
        <p14:creationId xmlns:p14="http://schemas.microsoft.com/office/powerpoint/2010/main" val="382034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Superbonus 110%</a:t>
            </a:r>
          </a:p>
        </p:txBody>
      </p:sp>
      <p:pic>
        <p:nvPicPr>
          <p:cNvPr id="3" name="Immagine 2">
            <a:extLst>
              <a:ext uri="{FF2B5EF4-FFF2-40B4-BE49-F238E27FC236}">
                <a16:creationId xmlns:a16="http://schemas.microsoft.com/office/drawing/2014/main" id="{0096FAB3-A6EF-972D-2D79-5E663446B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579" y="1978893"/>
            <a:ext cx="9430512" cy="4678680"/>
          </a:xfrm>
          <a:prstGeom prst="rect">
            <a:avLst/>
          </a:prstGeom>
        </p:spPr>
      </p:pic>
    </p:spTree>
    <p:extLst>
      <p:ext uri="{BB962C8B-B14F-4D97-AF65-F5344CB8AC3E}">
        <p14:creationId xmlns:p14="http://schemas.microsoft.com/office/powerpoint/2010/main" val="156915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Superbonus 110%</a:t>
            </a:r>
          </a:p>
        </p:txBody>
      </p:sp>
      <p:pic>
        <p:nvPicPr>
          <p:cNvPr id="5" name="Immagine 4">
            <a:extLst>
              <a:ext uri="{FF2B5EF4-FFF2-40B4-BE49-F238E27FC236}">
                <a16:creationId xmlns:a16="http://schemas.microsoft.com/office/drawing/2014/main" id="{0848054F-D364-6796-7555-D9FDAC140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92" y="2173858"/>
            <a:ext cx="11172778" cy="4394722"/>
          </a:xfrm>
          <a:prstGeom prst="rect">
            <a:avLst/>
          </a:prstGeom>
        </p:spPr>
      </p:pic>
    </p:spTree>
    <p:extLst>
      <p:ext uri="{BB962C8B-B14F-4D97-AF65-F5344CB8AC3E}">
        <p14:creationId xmlns:p14="http://schemas.microsoft.com/office/powerpoint/2010/main" val="46534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I comparti: le costruzioni non residenziali private</a:t>
            </a:r>
          </a:p>
        </p:txBody>
      </p:sp>
      <p:pic>
        <p:nvPicPr>
          <p:cNvPr id="2" name="Picture 2">
            <a:extLst>
              <a:ext uri="{FF2B5EF4-FFF2-40B4-BE49-F238E27FC236}">
                <a16:creationId xmlns:a16="http://schemas.microsoft.com/office/drawing/2014/main" id="{83F0AF60-7FC4-3836-E7BA-02F48EE68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37" y="2300288"/>
            <a:ext cx="7824926" cy="45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e 2">
            <a:extLst>
              <a:ext uri="{FF2B5EF4-FFF2-40B4-BE49-F238E27FC236}">
                <a16:creationId xmlns:a16="http://schemas.microsoft.com/office/drawing/2014/main" id="{44F0043E-1818-8EE0-2FBC-B61247C8C4B1}"/>
              </a:ext>
            </a:extLst>
          </p:cNvPr>
          <p:cNvSpPr/>
          <p:nvPr/>
        </p:nvSpPr>
        <p:spPr>
          <a:xfrm>
            <a:off x="7730480" y="3315630"/>
            <a:ext cx="720080" cy="739750"/>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b="1" dirty="0">
                <a:latin typeface="Helvetica" pitchFamily="2" charset="0"/>
              </a:rPr>
              <a:t>+9,5%</a:t>
            </a:r>
          </a:p>
        </p:txBody>
      </p:sp>
      <p:sp>
        <p:nvSpPr>
          <p:cNvPr id="6" name="CasellaDiTesto 5">
            <a:extLst>
              <a:ext uri="{FF2B5EF4-FFF2-40B4-BE49-F238E27FC236}">
                <a16:creationId xmlns:a16="http://schemas.microsoft.com/office/drawing/2014/main" id="{DA671547-4C31-13C3-A897-C77D5E530B30}"/>
              </a:ext>
            </a:extLst>
          </p:cNvPr>
          <p:cNvSpPr txBox="1"/>
          <p:nvPr/>
        </p:nvSpPr>
        <p:spPr>
          <a:xfrm>
            <a:off x="7730480" y="3007853"/>
            <a:ext cx="720080" cy="307777"/>
          </a:xfrm>
          <a:prstGeom prst="rect">
            <a:avLst/>
          </a:prstGeom>
          <a:noFill/>
        </p:spPr>
        <p:txBody>
          <a:bodyPr wrap="square" lIns="0" tIns="0" rIns="0" bIns="0" rtlCol="0" anchor="ctr">
            <a:spAutoFit/>
          </a:bodyPr>
          <a:lstStyle/>
          <a:p>
            <a:pPr algn="ctr"/>
            <a:r>
              <a:rPr lang="it-IT" sz="2000" b="1" dirty="0">
                <a:solidFill>
                  <a:schemeClr val="accent6">
                    <a:lumMod val="75000"/>
                  </a:schemeClr>
                </a:solidFill>
              </a:rPr>
              <a:t>2021</a:t>
            </a:r>
          </a:p>
        </p:txBody>
      </p:sp>
      <p:sp>
        <p:nvSpPr>
          <p:cNvPr id="7" name="CasellaDiTesto 6">
            <a:extLst>
              <a:ext uri="{FF2B5EF4-FFF2-40B4-BE49-F238E27FC236}">
                <a16:creationId xmlns:a16="http://schemas.microsoft.com/office/drawing/2014/main" id="{BE4DABB2-D052-374B-9577-D95E3ED8A3C5}"/>
              </a:ext>
            </a:extLst>
          </p:cNvPr>
          <p:cNvSpPr txBox="1"/>
          <p:nvPr/>
        </p:nvSpPr>
        <p:spPr>
          <a:xfrm>
            <a:off x="4838700" y="2209800"/>
            <a:ext cx="4391025" cy="369332"/>
          </a:xfrm>
          <a:prstGeom prst="rect">
            <a:avLst/>
          </a:prstGeom>
          <a:noFill/>
        </p:spPr>
        <p:txBody>
          <a:bodyPr wrap="square" rtlCol="0">
            <a:spAutoFit/>
          </a:bodyPr>
          <a:lstStyle/>
          <a:p>
            <a:pPr algn="ctr"/>
            <a:r>
              <a:rPr lang="it-IT" dirty="0">
                <a:latin typeface="Franklin Gothic Demi" panose="020B0703020102020204" pitchFamily="34" charset="0"/>
              </a:rPr>
              <a:t>Milioni di euro</a:t>
            </a:r>
            <a:endParaRPr lang="it-IT" dirty="0"/>
          </a:p>
        </p:txBody>
      </p:sp>
    </p:spTree>
    <p:extLst>
      <p:ext uri="{BB962C8B-B14F-4D97-AF65-F5344CB8AC3E}">
        <p14:creationId xmlns:p14="http://schemas.microsoft.com/office/powerpoint/2010/main" val="1544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I comparti: le opere pubbliche</a:t>
            </a:r>
          </a:p>
        </p:txBody>
      </p:sp>
      <p:sp>
        <p:nvSpPr>
          <p:cNvPr id="2" name="CasellaDiTesto 1">
            <a:extLst>
              <a:ext uri="{FF2B5EF4-FFF2-40B4-BE49-F238E27FC236}">
                <a16:creationId xmlns:a16="http://schemas.microsoft.com/office/drawing/2014/main" id="{55B51CCE-B1FA-73D0-AA97-B6B85C44E273}"/>
              </a:ext>
            </a:extLst>
          </p:cNvPr>
          <p:cNvSpPr txBox="1"/>
          <p:nvPr/>
        </p:nvSpPr>
        <p:spPr>
          <a:xfrm>
            <a:off x="4838700" y="2209800"/>
            <a:ext cx="4391025" cy="369332"/>
          </a:xfrm>
          <a:prstGeom prst="rect">
            <a:avLst/>
          </a:prstGeom>
          <a:noFill/>
        </p:spPr>
        <p:txBody>
          <a:bodyPr wrap="square" rtlCol="0">
            <a:spAutoFit/>
          </a:bodyPr>
          <a:lstStyle/>
          <a:p>
            <a:pPr algn="ctr"/>
            <a:r>
              <a:rPr lang="it-IT" dirty="0">
                <a:latin typeface="Franklin Gothic Demi" panose="020B0703020102020204" pitchFamily="34" charset="0"/>
              </a:rPr>
              <a:t>Milioni di euro</a:t>
            </a:r>
            <a:endParaRPr lang="it-IT" dirty="0"/>
          </a:p>
        </p:txBody>
      </p:sp>
      <p:sp>
        <p:nvSpPr>
          <p:cNvPr id="24" name="Ovale 23">
            <a:extLst>
              <a:ext uri="{FF2B5EF4-FFF2-40B4-BE49-F238E27FC236}">
                <a16:creationId xmlns:a16="http://schemas.microsoft.com/office/drawing/2014/main" id="{B480F1EA-73DC-C416-27A4-45354A10D0BD}"/>
              </a:ext>
            </a:extLst>
          </p:cNvPr>
          <p:cNvSpPr/>
          <p:nvPr/>
        </p:nvSpPr>
        <p:spPr>
          <a:xfrm>
            <a:off x="7148378" y="3524798"/>
            <a:ext cx="720080" cy="739750"/>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b="1" dirty="0">
                <a:latin typeface="Helvetica" pitchFamily="2" charset="0"/>
              </a:rPr>
              <a:t>+15%</a:t>
            </a:r>
          </a:p>
        </p:txBody>
      </p:sp>
      <p:sp>
        <p:nvSpPr>
          <p:cNvPr id="25" name="CasellaDiTesto 24">
            <a:extLst>
              <a:ext uri="{FF2B5EF4-FFF2-40B4-BE49-F238E27FC236}">
                <a16:creationId xmlns:a16="http://schemas.microsoft.com/office/drawing/2014/main" id="{7B7918E2-51C7-AA4D-F0C9-D6EA4885EADF}"/>
              </a:ext>
            </a:extLst>
          </p:cNvPr>
          <p:cNvSpPr txBox="1"/>
          <p:nvPr/>
        </p:nvSpPr>
        <p:spPr>
          <a:xfrm>
            <a:off x="7148378" y="3227586"/>
            <a:ext cx="720080" cy="307777"/>
          </a:xfrm>
          <a:prstGeom prst="rect">
            <a:avLst/>
          </a:prstGeom>
          <a:noFill/>
        </p:spPr>
        <p:txBody>
          <a:bodyPr wrap="square" lIns="0" tIns="0" rIns="0" bIns="0" rtlCol="0" anchor="ctr">
            <a:spAutoFit/>
          </a:bodyPr>
          <a:lstStyle/>
          <a:p>
            <a:pPr algn="ctr"/>
            <a:r>
              <a:rPr lang="it-IT" sz="2000" b="1" dirty="0">
                <a:solidFill>
                  <a:schemeClr val="accent6">
                    <a:lumMod val="75000"/>
                  </a:schemeClr>
                </a:solidFill>
              </a:rPr>
              <a:t>2021</a:t>
            </a:r>
          </a:p>
        </p:txBody>
      </p:sp>
      <p:pic>
        <p:nvPicPr>
          <p:cNvPr id="5" name="Immagine 4">
            <a:extLst>
              <a:ext uri="{FF2B5EF4-FFF2-40B4-BE49-F238E27FC236}">
                <a16:creationId xmlns:a16="http://schemas.microsoft.com/office/drawing/2014/main" id="{8627481E-77FB-95AD-FABE-3DEEFCEDF38D}"/>
              </a:ext>
            </a:extLst>
          </p:cNvPr>
          <p:cNvPicPr>
            <a:picLocks noChangeAspect="1"/>
          </p:cNvPicPr>
          <p:nvPr/>
        </p:nvPicPr>
        <p:blipFill>
          <a:blip r:embed="rId4"/>
          <a:stretch>
            <a:fillRect/>
          </a:stretch>
        </p:blipFill>
        <p:spPr>
          <a:xfrm>
            <a:off x="629265" y="2209800"/>
            <a:ext cx="7334250" cy="4248150"/>
          </a:xfrm>
          <a:prstGeom prst="rect">
            <a:avLst/>
          </a:prstGeom>
        </p:spPr>
      </p:pic>
    </p:spTree>
    <p:extLst>
      <p:ext uri="{BB962C8B-B14F-4D97-AF65-F5344CB8AC3E}">
        <p14:creationId xmlns:p14="http://schemas.microsoft.com/office/powerpoint/2010/main" val="110181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I comparti: le opere pubbliche</a:t>
            </a:r>
          </a:p>
        </p:txBody>
      </p:sp>
      <p:pic>
        <p:nvPicPr>
          <p:cNvPr id="3" name="Picture 9">
            <a:extLst>
              <a:ext uri="{FF2B5EF4-FFF2-40B4-BE49-F238E27FC236}">
                <a16:creationId xmlns:a16="http://schemas.microsoft.com/office/drawing/2014/main" id="{0C711446-1F8B-7D9B-923D-2B7D2AF02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185" y="3176467"/>
            <a:ext cx="5689604" cy="310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a:extLst>
              <a:ext uri="{FF2B5EF4-FFF2-40B4-BE49-F238E27FC236}">
                <a16:creationId xmlns:a16="http://schemas.microsoft.com/office/drawing/2014/main" id="{15C1D28E-DFE7-5995-B190-90429135A9B4}"/>
              </a:ext>
            </a:extLst>
          </p:cNvPr>
          <p:cNvSpPr txBox="1"/>
          <p:nvPr/>
        </p:nvSpPr>
        <p:spPr>
          <a:xfrm>
            <a:off x="898864" y="2172502"/>
            <a:ext cx="9514642" cy="369332"/>
          </a:xfrm>
          <a:prstGeom prst="rect">
            <a:avLst/>
          </a:prstGeom>
          <a:noFill/>
        </p:spPr>
        <p:txBody>
          <a:bodyPr wrap="square">
            <a:spAutoFit/>
          </a:bodyPr>
          <a:lstStyle/>
          <a:p>
            <a:pPr algn="l" fontAlgn="t"/>
            <a:r>
              <a:rPr lang="it-IT" sz="1800" b="1" i="0" u="none" strike="noStrike" dirty="0">
                <a:solidFill>
                  <a:srgbClr val="000080"/>
                </a:solidFill>
                <a:effectLst/>
                <a:latin typeface="Helvetica"/>
              </a:rPr>
              <a:t>Andamento della spesa in conto capitale nei comuni italiani </a:t>
            </a:r>
            <a:endParaRPr lang="it-IT" sz="1800" b="0" i="0" u="none" strike="noStrike" dirty="0">
              <a:solidFill>
                <a:srgbClr val="000080"/>
              </a:solidFill>
              <a:effectLst/>
              <a:latin typeface="Helvetica"/>
            </a:endParaRPr>
          </a:p>
        </p:txBody>
      </p:sp>
      <p:sp>
        <p:nvSpPr>
          <p:cNvPr id="9" name="CasellaDiTesto 8">
            <a:extLst>
              <a:ext uri="{FF2B5EF4-FFF2-40B4-BE49-F238E27FC236}">
                <a16:creationId xmlns:a16="http://schemas.microsoft.com/office/drawing/2014/main" id="{97DEB71B-1ADA-0882-FDEE-30DF645087BD}"/>
              </a:ext>
            </a:extLst>
          </p:cNvPr>
          <p:cNvSpPr txBox="1"/>
          <p:nvPr/>
        </p:nvSpPr>
        <p:spPr>
          <a:xfrm>
            <a:off x="5530874" y="2829813"/>
            <a:ext cx="5547562" cy="307777"/>
          </a:xfrm>
          <a:prstGeom prst="rect">
            <a:avLst/>
          </a:prstGeom>
          <a:noFill/>
        </p:spPr>
        <p:txBody>
          <a:bodyPr wrap="square" rtlCol="0">
            <a:spAutoFit/>
          </a:bodyPr>
          <a:lstStyle/>
          <a:p>
            <a:pPr algn="ctr"/>
            <a:r>
              <a:rPr lang="it-IT" sz="1400" dirty="0">
                <a:solidFill>
                  <a:srgbClr val="000080"/>
                </a:solidFill>
                <a:latin typeface="Helvetica" panose="020B0604020202020204" pitchFamily="34" charset="0"/>
                <a:cs typeface="Helvetica" panose="020B0604020202020204" pitchFamily="34" charset="0"/>
              </a:rPr>
              <a:t>Periodo 2008-2021 (</a:t>
            </a:r>
            <a:r>
              <a:rPr lang="it-IT" sz="1400" dirty="0" err="1">
                <a:solidFill>
                  <a:srgbClr val="000080"/>
                </a:solidFill>
                <a:latin typeface="Helvetica" panose="020B0604020202020204" pitchFamily="34" charset="0"/>
                <a:cs typeface="Helvetica" panose="020B0604020202020204" pitchFamily="34" charset="0"/>
              </a:rPr>
              <a:t>n.i</a:t>
            </a:r>
            <a:r>
              <a:rPr lang="it-IT" sz="1400" dirty="0">
                <a:solidFill>
                  <a:srgbClr val="000080"/>
                </a:solidFill>
                <a:latin typeface="Helvetica" panose="020B0604020202020204" pitchFamily="34" charset="0"/>
                <a:cs typeface="Helvetica" panose="020B0604020202020204" pitchFamily="34" charset="0"/>
              </a:rPr>
              <a:t>. 2008=100</a:t>
            </a:r>
            <a:r>
              <a:rPr lang="it-IT" sz="1400" dirty="0">
                <a:solidFill>
                  <a:srgbClr val="000080"/>
                </a:solidFill>
              </a:rPr>
              <a:t>)</a:t>
            </a:r>
          </a:p>
        </p:txBody>
      </p:sp>
      <p:sp>
        <p:nvSpPr>
          <p:cNvPr id="11" name="CasellaDiTesto 10">
            <a:extLst>
              <a:ext uri="{FF2B5EF4-FFF2-40B4-BE49-F238E27FC236}">
                <a16:creationId xmlns:a16="http://schemas.microsoft.com/office/drawing/2014/main" id="{1B1D8C4F-5F3B-2C22-4A29-F5351A834DED}"/>
              </a:ext>
            </a:extLst>
          </p:cNvPr>
          <p:cNvSpPr txBox="1"/>
          <p:nvPr/>
        </p:nvSpPr>
        <p:spPr>
          <a:xfrm>
            <a:off x="629265" y="6533318"/>
            <a:ext cx="6094520" cy="276999"/>
          </a:xfrm>
          <a:prstGeom prst="rect">
            <a:avLst/>
          </a:prstGeom>
          <a:noFill/>
        </p:spPr>
        <p:txBody>
          <a:bodyPr wrap="square">
            <a:spAutoFit/>
          </a:bodyPr>
          <a:lstStyle/>
          <a:p>
            <a:pPr algn="l" fontAlgn="b"/>
            <a:r>
              <a:rPr lang="it-IT" sz="1200" b="0" i="0" u="none" strike="noStrike" dirty="0">
                <a:effectLst/>
                <a:latin typeface="Arial"/>
              </a:rPr>
              <a:t>Elaborazione Ance su dati SIOPE</a:t>
            </a:r>
          </a:p>
        </p:txBody>
      </p:sp>
      <p:sp>
        <p:nvSpPr>
          <p:cNvPr id="6" name="Titolo 1">
            <a:extLst>
              <a:ext uri="{FF2B5EF4-FFF2-40B4-BE49-F238E27FC236}">
                <a16:creationId xmlns:a16="http://schemas.microsoft.com/office/drawing/2014/main" id="{0553303D-0885-901A-8FE3-BB2A0B8AE9FF}"/>
              </a:ext>
            </a:extLst>
          </p:cNvPr>
          <p:cNvSpPr txBox="1">
            <a:spLocks/>
          </p:cNvSpPr>
          <p:nvPr/>
        </p:nvSpPr>
        <p:spPr>
          <a:xfrm>
            <a:off x="1339701" y="3355523"/>
            <a:ext cx="2849527" cy="2751522"/>
          </a:xfrm>
          <a:prstGeom prst="rect">
            <a:avLst/>
          </a:prstGeom>
          <a:ln>
            <a:noFill/>
          </a:ln>
        </p:spPr>
        <p:txBody>
          <a:bodyPr vert="horz" wrap="square" lIns="91440" tIns="45720" rIns="91440" bIns="4572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it-IT" sz="1800" dirty="0">
                <a:solidFill>
                  <a:srgbClr val="183062"/>
                </a:solidFill>
                <a:cs typeface="Calibri"/>
              </a:rPr>
              <a:t>Spesa in conto capitale dei comuni nel 2021:</a:t>
            </a:r>
          </a:p>
          <a:p>
            <a:pPr>
              <a:lnSpc>
                <a:spcPct val="90000"/>
              </a:lnSpc>
            </a:pPr>
            <a:r>
              <a:rPr lang="it-IT" sz="1800" b="1" dirty="0">
                <a:solidFill>
                  <a:srgbClr val="183062"/>
                </a:solidFill>
                <a:cs typeface="Calibri"/>
              </a:rPr>
              <a:t>+15,7% rispetto al 2020</a:t>
            </a:r>
          </a:p>
          <a:p>
            <a:pPr>
              <a:lnSpc>
                <a:spcPct val="90000"/>
              </a:lnSpc>
            </a:pPr>
            <a:endParaRPr lang="it-IT" sz="1800" b="1" dirty="0">
              <a:solidFill>
                <a:srgbClr val="183062"/>
              </a:solidFill>
              <a:cs typeface="Calibri"/>
            </a:endParaRPr>
          </a:p>
          <a:p>
            <a:pPr>
              <a:lnSpc>
                <a:spcPct val="90000"/>
              </a:lnSpc>
            </a:pPr>
            <a:r>
              <a:rPr lang="it-IT" sz="1800" dirty="0">
                <a:solidFill>
                  <a:srgbClr val="183062"/>
                </a:solidFill>
                <a:cs typeface="Calibri"/>
              </a:rPr>
              <a:t>Nel periodo gennaio/agosto 2022 si conferma la dinamica positiva:</a:t>
            </a:r>
            <a:r>
              <a:rPr lang="it-IT" sz="1800" b="1" dirty="0">
                <a:solidFill>
                  <a:srgbClr val="183062"/>
                </a:solidFill>
                <a:cs typeface="Calibri"/>
              </a:rPr>
              <a:t> +2,3% rispetto allo stesso periodo del 2021</a:t>
            </a:r>
          </a:p>
          <a:p>
            <a:pPr>
              <a:lnSpc>
                <a:spcPct val="90000"/>
              </a:lnSpc>
            </a:pPr>
            <a:endParaRPr lang="it-IT" sz="1600" b="1" dirty="0">
              <a:solidFill>
                <a:srgbClr val="183062"/>
              </a:solidFill>
              <a:latin typeface="Calibri"/>
              <a:cs typeface="Calibri"/>
            </a:endParaRPr>
          </a:p>
          <a:p>
            <a:pPr>
              <a:lnSpc>
                <a:spcPct val="90000"/>
              </a:lnSpc>
            </a:pPr>
            <a:endParaRPr lang="it-IT" sz="1400" dirty="0">
              <a:solidFill>
                <a:srgbClr val="183062"/>
              </a:solidFill>
              <a:latin typeface="Calibri"/>
              <a:cs typeface="Calibri"/>
            </a:endParaRPr>
          </a:p>
        </p:txBody>
      </p:sp>
    </p:spTree>
    <p:extLst>
      <p:ext uri="{BB962C8B-B14F-4D97-AF65-F5344CB8AC3E}">
        <p14:creationId xmlns:p14="http://schemas.microsoft.com/office/powerpoint/2010/main" val="197522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Costruzioni: un settore profondamente cambiato </a:t>
            </a:r>
          </a:p>
        </p:txBody>
      </p:sp>
      <p:sp>
        <p:nvSpPr>
          <p:cNvPr id="12" name="Titolo 1">
            <a:extLst>
              <a:ext uri="{FF2B5EF4-FFF2-40B4-BE49-F238E27FC236}">
                <a16:creationId xmlns:a16="http://schemas.microsoft.com/office/drawing/2014/main" id="{5E74273C-BBEF-FB2C-4D28-3CDBBA0E434F}"/>
              </a:ext>
            </a:extLst>
          </p:cNvPr>
          <p:cNvSpPr txBox="1">
            <a:spLocks/>
          </p:cNvSpPr>
          <p:nvPr/>
        </p:nvSpPr>
        <p:spPr>
          <a:xfrm>
            <a:off x="727112" y="2838069"/>
            <a:ext cx="2009775" cy="590931"/>
          </a:xfrm>
          <a:prstGeom prst="rect">
            <a:avLst/>
          </a:prstGeom>
          <a:ln>
            <a:noFill/>
          </a:ln>
        </p:spPr>
        <p:txBody>
          <a:bodyPr vert="horz" wrap="square" lIns="91440" tIns="45720" rIns="91440" bIns="4572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1800" dirty="0">
                <a:solidFill>
                  <a:srgbClr val="000080"/>
                </a:solidFill>
                <a:latin typeface="Helvetica" pitchFamily="2" charset="0"/>
                <a:cs typeface="Calibri"/>
              </a:rPr>
              <a:t>Composizione % per comparti</a:t>
            </a:r>
          </a:p>
        </p:txBody>
      </p:sp>
      <p:graphicFrame>
        <p:nvGraphicFramePr>
          <p:cNvPr id="13" name="Grafico 1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62402337"/>
              </p:ext>
            </p:extLst>
          </p:nvPr>
        </p:nvGraphicFramePr>
        <p:xfrm>
          <a:off x="2813847" y="2047090"/>
          <a:ext cx="7530303" cy="41639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696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Costruzioni: un settore profondamente cambiato </a:t>
            </a:r>
          </a:p>
        </p:txBody>
      </p:sp>
      <p:sp>
        <p:nvSpPr>
          <p:cNvPr id="12" name="Titolo 1">
            <a:extLst>
              <a:ext uri="{FF2B5EF4-FFF2-40B4-BE49-F238E27FC236}">
                <a16:creationId xmlns:a16="http://schemas.microsoft.com/office/drawing/2014/main" id="{5E74273C-BBEF-FB2C-4D28-3CDBBA0E434F}"/>
              </a:ext>
            </a:extLst>
          </p:cNvPr>
          <p:cNvSpPr txBox="1">
            <a:spLocks/>
          </p:cNvSpPr>
          <p:nvPr/>
        </p:nvSpPr>
        <p:spPr>
          <a:xfrm>
            <a:off x="727112" y="2838069"/>
            <a:ext cx="2009775" cy="590931"/>
          </a:xfrm>
          <a:prstGeom prst="rect">
            <a:avLst/>
          </a:prstGeom>
          <a:ln>
            <a:noFill/>
          </a:ln>
        </p:spPr>
        <p:txBody>
          <a:bodyPr vert="horz" wrap="square" lIns="91440" tIns="45720" rIns="91440" bIns="4572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it-IT" sz="1800" dirty="0">
                <a:solidFill>
                  <a:srgbClr val="000080"/>
                </a:solidFill>
                <a:latin typeface="Helvetica" pitchFamily="2" charset="0"/>
                <a:cs typeface="Calibri"/>
              </a:rPr>
              <a:t>Composizione % per comparti</a:t>
            </a:r>
          </a:p>
        </p:txBody>
      </p:sp>
      <p:graphicFrame>
        <p:nvGraphicFramePr>
          <p:cNvPr id="2" name="Grafico 1">
            <a:extLst>
              <a:ext uri="{FF2B5EF4-FFF2-40B4-BE49-F238E27FC236}">
                <a16:creationId xmlns:a16="http://schemas.microsoft.com/office/drawing/2014/main" id="{8C155E10-BD65-458B-A02F-A62184A5121C}"/>
              </a:ext>
            </a:extLst>
          </p:cNvPr>
          <p:cNvGraphicFramePr>
            <a:graphicFrameLocks/>
          </p:cNvGraphicFramePr>
          <p:nvPr>
            <p:extLst>
              <p:ext uri="{D42A27DB-BD31-4B8C-83A1-F6EECF244321}">
                <p14:modId xmlns:p14="http://schemas.microsoft.com/office/powerpoint/2010/main" val="3064644010"/>
              </p:ext>
            </p:extLst>
          </p:nvPr>
        </p:nvGraphicFramePr>
        <p:xfrm>
          <a:off x="2667000" y="2439988"/>
          <a:ext cx="7907300" cy="34432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029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9" name="Grafico 18">
            <a:extLst>
              <a:ext uri="{FF2B5EF4-FFF2-40B4-BE49-F238E27FC236}">
                <a16:creationId xmlns:a16="http://schemas.microsoft.com/office/drawing/2014/main" id="{C9FE62B4-DF7A-40E8-8F05-092A62AD7C85}"/>
              </a:ext>
            </a:extLst>
          </p:cNvPr>
          <p:cNvGraphicFramePr>
            <a:graphicFrameLocks/>
          </p:cNvGraphicFramePr>
          <p:nvPr>
            <p:extLst>
              <p:ext uri="{D42A27DB-BD31-4B8C-83A1-F6EECF244321}">
                <p14:modId xmlns:p14="http://schemas.microsoft.com/office/powerpoint/2010/main" val="655493439"/>
              </p:ext>
            </p:extLst>
          </p:nvPr>
        </p:nvGraphicFramePr>
        <p:xfrm>
          <a:off x="1875150" y="2524398"/>
          <a:ext cx="7577285" cy="439038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normAutofit/>
          </a:bodyPr>
          <a:lstStyle/>
          <a:p>
            <a:r>
              <a:rPr lang="it-IT" dirty="0">
                <a:latin typeface="Franklin Gothic Demi" panose="020B0703020102020204" pitchFamily="34" charset="0"/>
              </a:rPr>
              <a:t>Come si compone l’offerta produttiva nelle costruzioni</a:t>
            </a:r>
          </a:p>
        </p:txBody>
      </p:sp>
      <mc:AlternateContent xmlns:mc="http://schemas.openxmlformats.org/markup-compatibility/2006" xmlns:p14="http://schemas.microsoft.com/office/powerpoint/2010/main">
        <mc:Choice Requires="p14">
          <p:contentPart p14:bwMode="auto" r:id="rId5">
            <p14:nvContentPartPr>
              <p14:cNvPr id="8" name="Input penna 7">
                <a:extLst>
                  <a:ext uri="{FF2B5EF4-FFF2-40B4-BE49-F238E27FC236}">
                    <a16:creationId xmlns:a16="http://schemas.microsoft.com/office/drawing/2014/main" id="{53179E2F-3D69-426B-8C6A-B7251A0732EB}"/>
                  </a:ext>
                </a:extLst>
              </p14:cNvPr>
              <p14:cNvContentPartPr/>
              <p14:nvPr/>
            </p14:nvContentPartPr>
            <p14:xfrm>
              <a:off x="5494953" y="1231833"/>
              <a:ext cx="360" cy="1800"/>
            </p14:xfrm>
          </p:contentPart>
        </mc:Choice>
        <mc:Fallback xmlns="">
          <p:pic>
            <p:nvPicPr>
              <p:cNvPr id="8" name="Input penna 7">
                <a:extLst>
                  <a:ext uri="{FF2B5EF4-FFF2-40B4-BE49-F238E27FC236}">
                    <a16:creationId xmlns:a16="http://schemas.microsoft.com/office/drawing/2014/main" id="{53179E2F-3D69-426B-8C6A-B7251A0732EB}"/>
                  </a:ext>
                </a:extLst>
              </p:cNvPr>
              <p:cNvPicPr/>
              <p:nvPr/>
            </p:nvPicPr>
            <p:blipFill>
              <a:blip r:embed="rId6"/>
              <a:stretch>
                <a:fillRect/>
              </a:stretch>
            </p:blipFill>
            <p:spPr>
              <a:xfrm>
                <a:off x="5485953" y="1222833"/>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put penna 8">
                <a:extLst>
                  <a:ext uri="{FF2B5EF4-FFF2-40B4-BE49-F238E27FC236}">
                    <a16:creationId xmlns:a16="http://schemas.microsoft.com/office/drawing/2014/main" id="{7150EB65-7521-BC53-7402-2DB044C94A9A}"/>
                  </a:ext>
                </a:extLst>
              </p14:cNvPr>
              <p14:cNvContentPartPr/>
              <p14:nvPr/>
            </p14:nvContentPartPr>
            <p14:xfrm>
              <a:off x="5663793" y="1233633"/>
              <a:ext cx="360" cy="360"/>
            </p14:xfrm>
          </p:contentPart>
        </mc:Choice>
        <mc:Fallback xmlns="">
          <p:pic>
            <p:nvPicPr>
              <p:cNvPr id="9" name="Input penna 8">
                <a:extLst>
                  <a:ext uri="{FF2B5EF4-FFF2-40B4-BE49-F238E27FC236}">
                    <a16:creationId xmlns:a16="http://schemas.microsoft.com/office/drawing/2014/main" id="{7150EB65-7521-BC53-7402-2DB044C94A9A}"/>
                  </a:ext>
                </a:extLst>
              </p:cNvPr>
              <p:cNvPicPr/>
              <p:nvPr/>
            </p:nvPicPr>
            <p:blipFill>
              <a:blip r:embed="rId8"/>
              <a:stretch>
                <a:fillRect/>
              </a:stretch>
            </p:blipFill>
            <p:spPr>
              <a:xfrm>
                <a:off x="5654793" y="1224633"/>
                <a:ext cx="18000" cy="18000"/>
              </a:xfrm>
              <a:prstGeom prst="rect">
                <a:avLst/>
              </a:prstGeom>
            </p:spPr>
          </p:pic>
        </mc:Fallback>
      </mc:AlternateContent>
      <p:sp>
        <p:nvSpPr>
          <p:cNvPr id="3" name="CasellaDiTesto 2">
            <a:extLst>
              <a:ext uri="{FF2B5EF4-FFF2-40B4-BE49-F238E27FC236}">
                <a16:creationId xmlns:a16="http://schemas.microsoft.com/office/drawing/2014/main" id="{FA28A4D6-4841-36E7-4B2C-6707A807EE30}"/>
              </a:ext>
            </a:extLst>
          </p:cNvPr>
          <p:cNvSpPr txBox="1"/>
          <p:nvPr/>
        </p:nvSpPr>
        <p:spPr>
          <a:xfrm>
            <a:off x="4347052" y="4059269"/>
            <a:ext cx="1519647" cy="820674"/>
          </a:xfrm>
          <a:prstGeom prst="rect">
            <a:avLst/>
          </a:prstGeom>
          <a:noFill/>
        </p:spPr>
        <p:txBody>
          <a:bodyPr wrap="none" lIns="0" tIns="0" rIns="0" bIns="0" rtlCol="0" anchor="ctr">
            <a:spAutoFit/>
          </a:bodyPr>
          <a:lstStyle/>
          <a:p>
            <a:pPr algn="ctr"/>
            <a:r>
              <a:rPr lang="it-IT" sz="5333" dirty="0">
                <a:solidFill>
                  <a:srgbClr val="000080"/>
                </a:solidFill>
                <a:latin typeface="Helvetica" pitchFamily="2" charset="0"/>
              </a:rPr>
              <a:t>2008</a:t>
            </a:r>
          </a:p>
        </p:txBody>
      </p:sp>
      <p:sp>
        <p:nvSpPr>
          <p:cNvPr id="20" name="Titolo 1">
            <a:extLst>
              <a:ext uri="{FF2B5EF4-FFF2-40B4-BE49-F238E27FC236}">
                <a16:creationId xmlns:a16="http://schemas.microsoft.com/office/drawing/2014/main" id="{35928157-297E-20D2-DEF3-B36ECB49CD0E}"/>
              </a:ext>
            </a:extLst>
          </p:cNvPr>
          <p:cNvSpPr txBox="1">
            <a:spLocks/>
          </p:cNvSpPr>
          <p:nvPr/>
        </p:nvSpPr>
        <p:spPr>
          <a:xfrm>
            <a:off x="729790" y="2746443"/>
            <a:ext cx="2222960" cy="590931"/>
          </a:xfrm>
          <a:prstGeom prst="rect">
            <a:avLst/>
          </a:prstGeom>
          <a:ln>
            <a:noFill/>
          </a:ln>
        </p:spPr>
        <p:txBody>
          <a:bodyPr vert="horz"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90000"/>
              </a:lnSpc>
            </a:pPr>
            <a:r>
              <a:rPr lang="it-IT" sz="1800" dirty="0">
                <a:solidFill>
                  <a:srgbClr val="000080"/>
                </a:solidFill>
                <a:latin typeface="Helvetica" pitchFamily="2" charset="0"/>
                <a:cs typeface="Calibri"/>
              </a:rPr>
              <a:t>Composizione % per classi di addetti</a:t>
            </a:r>
          </a:p>
        </p:txBody>
      </p:sp>
    </p:spTree>
    <p:extLst>
      <p:ext uri="{BB962C8B-B14F-4D97-AF65-F5344CB8AC3E}">
        <p14:creationId xmlns:p14="http://schemas.microsoft.com/office/powerpoint/2010/main" val="317288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normAutofit/>
          </a:bodyPr>
          <a:lstStyle/>
          <a:p>
            <a:r>
              <a:rPr lang="it-IT" dirty="0">
                <a:latin typeface="Franklin Gothic Demi" panose="020B0703020102020204" pitchFamily="34" charset="0"/>
              </a:rPr>
              <a:t>Come si compone l’offerta produttiva nelle costruzioni</a:t>
            </a:r>
          </a:p>
        </p:txBody>
      </p:sp>
      <mc:AlternateContent xmlns:mc="http://schemas.openxmlformats.org/markup-compatibility/2006" xmlns:p14="http://schemas.microsoft.com/office/powerpoint/2010/main">
        <mc:Choice Requires="p14">
          <p:contentPart p14:bwMode="auto" r:id="rId4">
            <p14:nvContentPartPr>
              <p14:cNvPr id="8" name="Input penna 7">
                <a:extLst>
                  <a:ext uri="{FF2B5EF4-FFF2-40B4-BE49-F238E27FC236}">
                    <a16:creationId xmlns:a16="http://schemas.microsoft.com/office/drawing/2014/main" id="{53179E2F-3D69-426B-8C6A-B7251A0732EB}"/>
                  </a:ext>
                </a:extLst>
              </p14:cNvPr>
              <p14:cNvContentPartPr/>
              <p14:nvPr/>
            </p14:nvContentPartPr>
            <p14:xfrm>
              <a:off x="5494953" y="1231833"/>
              <a:ext cx="360" cy="1800"/>
            </p14:xfrm>
          </p:contentPart>
        </mc:Choice>
        <mc:Fallback xmlns="">
          <p:pic>
            <p:nvPicPr>
              <p:cNvPr id="8" name="Input penna 7">
                <a:extLst>
                  <a:ext uri="{FF2B5EF4-FFF2-40B4-BE49-F238E27FC236}">
                    <a16:creationId xmlns:a16="http://schemas.microsoft.com/office/drawing/2014/main" id="{53179E2F-3D69-426B-8C6A-B7251A0732EB}"/>
                  </a:ext>
                </a:extLst>
              </p:cNvPr>
              <p:cNvPicPr/>
              <p:nvPr/>
            </p:nvPicPr>
            <p:blipFill>
              <a:blip r:embed="rId5"/>
              <a:stretch>
                <a:fillRect/>
              </a:stretch>
            </p:blipFill>
            <p:spPr>
              <a:xfrm>
                <a:off x="5485953" y="1222833"/>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put penna 8">
                <a:extLst>
                  <a:ext uri="{FF2B5EF4-FFF2-40B4-BE49-F238E27FC236}">
                    <a16:creationId xmlns:a16="http://schemas.microsoft.com/office/drawing/2014/main" id="{7150EB65-7521-BC53-7402-2DB044C94A9A}"/>
                  </a:ext>
                </a:extLst>
              </p14:cNvPr>
              <p14:cNvContentPartPr/>
              <p14:nvPr/>
            </p14:nvContentPartPr>
            <p14:xfrm>
              <a:off x="5663793" y="1233633"/>
              <a:ext cx="360" cy="360"/>
            </p14:xfrm>
          </p:contentPart>
        </mc:Choice>
        <mc:Fallback xmlns="">
          <p:pic>
            <p:nvPicPr>
              <p:cNvPr id="9" name="Input penna 8">
                <a:extLst>
                  <a:ext uri="{FF2B5EF4-FFF2-40B4-BE49-F238E27FC236}">
                    <a16:creationId xmlns:a16="http://schemas.microsoft.com/office/drawing/2014/main" id="{7150EB65-7521-BC53-7402-2DB044C94A9A}"/>
                  </a:ext>
                </a:extLst>
              </p:cNvPr>
              <p:cNvPicPr/>
              <p:nvPr/>
            </p:nvPicPr>
            <p:blipFill>
              <a:blip r:embed="rId7"/>
              <a:stretch>
                <a:fillRect/>
              </a:stretch>
            </p:blipFill>
            <p:spPr>
              <a:xfrm>
                <a:off x="5654793" y="1224633"/>
                <a:ext cx="18000" cy="18000"/>
              </a:xfrm>
              <a:prstGeom prst="rect">
                <a:avLst/>
              </a:prstGeom>
            </p:spPr>
          </p:pic>
        </mc:Fallback>
      </mc:AlternateContent>
      <p:graphicFrame>
        <p:nvGraphicFramePr>
          <p:cNvPr id="5" name="Grafico 4">
            <a:extLst>
              <a:ext uri="{FF2B5EF4-FFF2-40B4-BE49-F238E27FC236}">
                <a16:creationId xmlns:a16="http://schemas.microsoft.com/office/drawing/2014/main" id="{E8E4DF9D-231B-4406-AD05-D947806C814D}"/>
              </a:ext>
            </a:extLst>
          </p:cNvPr>
          <p:cNvGraphicFramePr>
            <a:graphicFrameLocks/>
          </p:cNvGraphicFramePr>
          <p:nvPr>
            <p:extLst>
              <p:ext uri="{D42A27DB-BD31-4B8C-83A1-F6EECF244321}">
                <p14:modId xmlns:p14="http://schemas.microsoft.com/office/powerpoint/2010/main" val="2514882150"/>
              </p:ext>
            </p:extLst>
          </p:nvPr>
        </p:nvGraphicFramePr>
        <p:xfrm>
          <a:off x="2775792" y="2557396"/>
          <a:ext cx="6640416" cy="4626697"/>
        </p:xfrm>
        <a:graphic>
          <a:graphicData uri="http://schemas.openxmlformats.org/drawingml/2006/chart">
            <c:chart xmlns:c="http://schemas.openxmlformats.org/drawingml/2006/chart" xmlns:r="http://schemas.openxmlformats.org/officeDocument/2006/relationships" r:id="rId8"/>
          </a:graphicData>
        </a:graphic>
      </p:graphicFrame>
      <p:sp>
        <p:nvSpPr>
          <p:cNvPr id="6" name="Titolo 1">
            <a:extLst>
              <a:ext uri="{FF2B5EF4-FFF2-40B4-BE49-F238E27FC236}">
                <a16:creationId xmlns:a16="http://schemas.microsoft.com/office/drawing/2014/main" id="{3697D020-3BFF-A461-8BE5-752A0593A9DC}"/>
              </a:ext>
            </a:extLst>
          </p:cNvPr>
          <p:cNvSpPr txBox="1">
            <a:spLocks/>
          </p:cNvSpPr>
          <p:nvPr/>
        </p:nvSpPr>
        <p:spPr>
          <a:xfrm>
            <a:off x="729790" y="2746443"/>
            <a:ext cx="2222960" cy="590931"/>
          </a:xfrm>
          <a:prstGeom prst="rect">
            <a:avLst/>
          </a:prstGeom>
          <a:ln>
            <a:noFill/>
          </a:ln>
        </p:spPr>
        <p:txBody>
          <a:bodyPr vert="horz"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90000"/>
              </a:lnSpc>
            </a:pPr>
            <a:r>
              <a:rPr lang="it-IT" sz="1800" dirty="0">
                <a:solidFill>
                  <a:srgbClr val="000080"/>
                </a:solidFill>
                <a:latin typeface="Helvetica" pitchFamily="2" charset="0"/>
                <a:cs typeface="Calibri"/>
              </a:rPr>
              <a:t>Composizione % per classi di addetti</a:t>
            </a:r>
          </a:p>
        </p:txBody>
      </p:sp>
    </p:spTree>
    <p:extLst>
      <p:ext uri="{BB962C8B-B14F-4D97-AF65-F5344CB8AC3E}">
        <p14:creationId xmlns:p14="http://schemas.microsoft.com/office/powerpoint/2010/main" val="2517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4348" y="1419225"/>
            <a:ext cx="10943303" cy="2371725"/>
          </a:xfrm>
        </p:spPr>
        <p:txBody>
          <a:bodyPr>
            <a:noAutofit/>
          </a:bodyPr>
          <a:lstStyle/>
          <a:p>
            <a:r>
              <a:rPr lang="it-IT" sz="5400" dirty="0">
                <a:solidFill>
                  <a:srgbClr val="000000"/>
                </a:solidFill>
                <a:latin typeface="Franklin Gothic Demi" panose="020B0703020102020204" pitchFamily="34" charset="0"/>
              </a:rPr>
              <a:t>Il settore delle costruzioni: </a:t>
            </a:r>
            <a:br>
              <a:rPr lang="it-IT" sz="5400" dirty="0">
                <a:solidFill>
                  <a:srgbClr val="000000"/>
                </a:solidFill>
                <a:latin typeface="Franklin Gothic Demi" panose="020B0703020102020204" pitchFamily="34" charset="0"/>
              </a:rPr>
            </a:br>
            <a:r>
              <a:rPr lang="it-IT" sz="5400" dirty="0">
                <a:solidFill>
                  <a:srgbClr val="000000"/>
                </a:solidFill>
                <a:latin typeface="Franklin Gothic Demi" panose="020B0703020102020204" pitchFamily="34" charset="0"/>
              </a:rPr>
              <a:t>la situazione attuale e gli scenari futuri</a:t>
            </a:r>
          </a:p>
        </p:txBody>
      </p:sp>
      <p:sp>
        <p:nvSpPr>
          <p:cNvPr id="5" name="Titolo 3">
            <a:extLst>
              <a:ext uri="{FF2B5EF4-FFF2-40B4-BE49-F238E27FC236}">
                <a16:creationId xmlns:a16="http://schemas.microsoft.com/office/drawing/2014/main" id="{9AB4C834-F2A7-D0C4-8BDF-4A663CDEDC0A}"/>
              </a:ext>
            </a:extLst>
          </p:cNvPr>
          <p:cNvSpPr txBox="1">
            <a:spLocks/>
          </p:cNvSpPr>
          <p:nvPr/>
        </p:nvSpPr>
        <p:spPr>
          <a:xfrm>
            <a:off x="624348" y="4414838"/>
            <a:ext cx="10943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4400" dirty="0">
                <a:solidFill>
                  <a:srgbClr val="000000"/>
                </a:solidFill>
                <a:latin typeface="Franklin Gothic Demi" panose="020B0703020102020204" pitchFamily="34" charset="0"/>
              </a:rPr>
              <a:t>Flavio Monosilio</a:t>
            </a:r>
          </a:p>
          <a:p>
            <a:pPr algn="r"/>
            <a:r>
              <a:rPr lang="it-IT" sz="4000" dirty="0">
                <a:solidFill>
                  <a:srgbClr val="000000"/>
                </a:solidFill>
                <a:latin typeface="Franklin Gothic Demi" panose="020B0703020102020204" pitchFamily="34" charset="0"/>
              </a:rPr>
              <a:t>Direttore Centro studi Ance</a:t>
            </a:r>
          </a:p>
        </p:txBody>
      </p:sp>
    </p:spTree>
    <p:extLst>
      <p:ext uri="{BB962C8B-B14F-4D97-AF65-F5344CB8AC3E}">
        <p14:creationId xmlns:p14="http://schemas.microsoft.com/office/powerpoint/2010/main" val="18156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normAutofit/>
          </a:bodyPr>
          <a:lstStyle/>
          <a:p>
            <a:r>
              <a:rPr lang="it-IT" dirty="0">
                <a:latin typeface="Franklin Gothic Demi" panose="020B0703020102020204" pitchFamily="34" charset="0"/>
              </a:rPr>
              <a:t>Come si compone l’offerta produttiva nelle costruzioni</a:t>
            </a:r>
          </a:p>
        </p:txBody>
      </p:sp>
      <mc:AlternateContent xmlns:mc="http://schemas.openxmlformats.org/markup-compatibility/2006" xmlns:p14="http://schemas.microsoft.com/office/powerpoint/2010/main">
        <mc:Choice Requires="p14">
          <p:contentPart p14:bwMode="auto" r:id="rId4">
            <p14:nvContentPartPr>
              <p14:cNvPr id="8" name="Input penna 7">
                <a:extLst>
                  <a:ext uri="{FF2B5EF4-FFF2-40B4-BE49-F238E27FC236}">
                    <a16:creationId xmlns:a16="http://schemas.microsoft.com/office/drawing/2014/main" id="{53179E2F-3D69-426B-8C6A-B7251A0732EB}"/>
                  </a:ext>
                </a:extLst>
              </p14:cNvPr>
              <p14:cNvContentPartPr/>
              <p14:nvPr/>
            </p14:nvContentPartPr>
            <p14:xfrm>
              <a:off x="5494953" y="1231833"/>
              <a:ext cx="360" cy="1800"/>
            </p14:xfrm>
          </p:contentPart>
        </mc:Choice>
        <mc:Fallback xmlns="">
          <p:pic>
            <p:nvPicPr>
              <p:cNvPr id="8" name="Input penna 7">
                <a:extLst>
                  <a:ext uri="{FF2B5EF4-FFF2-40B4-BE49-F238E27FC236}">
                    <a16:creationId xmlns:a16="http://schemas.microsoft.com/office/drawing/2014/main" id="{53179E2F-3D69-426B-8C6A-B7251A0732EB}"/>
                  </a:ext>
                </a:extLst>
              </p:cNvPr>
              <p:cNvPicPr/>
              <p:nvPr/>
            </p:nvPicPr>
            <p:blipFill>
              <a:blip r:embed="rId5"/>
              <a:stretch>
                <a:fillRect/>
              </a:stretch>
            </p:blipFill>
            <p:spPr>
              <a:xfrm>
                <a:off x="5485953" y="1222833"/>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put penna 8">
                <a:extLst>
                  <a:ext uri="{FF2B5EF4-FFF2-40B4-BE49-F238E27FC236}">
                    <a16:creationId xmlns:a16="http://schemas.microsoft.com/office/drawing/2014/main" id="{7150EB65-7521-BC53-7402-2DB044C94A9A}"/>
                  </a:ext>
                </a:extLst>
              </p14:cNvPr>
              <p14:cNvContentPartPr/>
              <p14:nvPr/>
            </p14:nvContentPartPr>
            <p14:xfrm>
              <a:off x="5663793" y="1233633"/>
              <a:ext cx="360" cy="360"/>
            </p14:xfrm>
          </p:contentPart>
        </mc:Choice>
        <mc:Fallback xmlns="">
          <p:pic>
            <p:nvPicPr>
              <p:cNvPr id="9" name="Input penna 8">
                <a:extLst>
                  <a:ext uri="{FF2B5EF4-FFF2-40B4-BE49-F238E27FC236}">
                    <a16:creationId xmlns:a16="http://schemas.microsoft.com/office/drawing/2014/main" id="{7150EB65-7521-BC53-7402-2DB044C94A9A}"/>
                  </a:ext>
                </a:extLst>
              </p:cNvPr>
              <p:cNvPicPr/>
              <p:nvPr/>
            </p:nvPicPr>
            <p:blipFill>
              <a:blip r:embed="rId7"/>
              <a:stretch>
                <a:fillRect/>
              </a:stretch>
            </p:blipFill>
            <p:spPr>
              <a:xfrm>
                <a:off x="5654793" y="1224633"/>
                <a:ext cx="18000" cy="18000"/>
              </a:xfrm>
              <a:prstGeom prst="rect">
                <a:avLst/>
              </a:prstGeom>
            </p:spPr>
          </p:pic>
        </mc:Fallback>
      </mc:AlternateContent>
      <p:graphicFrame>
        <p:nvGraphicFramePr>
          <p:cNvPr id="3" name="Grafico 2">
            <a:extLst>
              <a:ext uri="{FF2B5EF4-FFF2-40B4-BE49-F238E27FC236}">
                <a16:creationId xmlns:a16="http://schemas.microsoft.com/office/drawing/2014/main" id="{7C227DC9-1B09-4E53-925C-E0BA65999619}"/>
              </a:ext>
            </a:extLst>
          </p:cNvPr>
          <p:cNvGraphicFramePr>
            <a:graphicFrameLocks/>
          </p:cNvGraphicFramePr>
          <p:nvPr>
            <p:extLst>
              <p:ext uri="{D42A27DB-BD31-4B8C-83A1-F6EECF244321}">
                <p14:modId xmlns:p14="http://schemas.microsoft.com/office/powerpoint/2010/main" val="3511896755"/>
              </p:ext>
            </p:extLst>
          </p:nvPr>
        </p:nvGraphicFramePr>
        <p:xfrm>
          <a:off x="2679313" y="1988167"/>
          <a:ext cx="5900956" cy="4545370"/>
        </p:xfrm>
        <a:graphic>
          <a:graphicData uri="http://schemas.openxmlformats.org/drawingml/2006/chart">
            <c:chart xmlns:c="http://schemas.openxmlformats.org/drawingml/2006/chart" xmlns:r="http://schemas.openxmlformats.org/officeDocument/2006/relationships" r:id="rId8"/>
          </a:graphicData>
        </a:graphic>
      </p:graphicFrame>
      <p:sp>
        <p:nvSpPr>
          <p:cNvPr id="6" name="CasellaDiTesto 5">
            <a:extLst>
              <a:ext uri="{FF2B5EF4-FFF2-40B4-BE49-F238E27FC236}">
                <a16:creationId xmlns:a16="http://schemas.microsoft.com/office/drawing/2014/main" id="{E927118E-0245-CA74-8EDB-1D18B9F7CECB}"/>
              </a:ext>
            </a:extLst>
          </p:cNvPr>
          <p:cNvSpPr txBox="1"/>
          <p:nvPr/>
        </p:nvSpPr>
        <p:spPr>
          <a:xfrm>
            <a:off x="7975151" y="2778926"/>
            <a:ext cx="2208245" cy="338554"/>
          </a:xfrm>
          <a:prstGeom prst="rect">
            <a:avLst/>
          </a:prstGeom>
          <a:noFill/>
        </p:spPr>
        <p:txBody>
          <a:bodyPr wrap="square" rtlCol="0">
            <a:spAutoFit/>
          </a:bodyPr>
          <a:lstStyle/>
          <a:p>
            <a:r>
              <a:rPr lang="it-IT" sz="1600" dirty="0">
                <a:solidFill>
                  <a:srgbClr val="000080"/>
                </a:solidFill>
                <a:latin typeface="Helvetica" pitchFamily="2" charset="0"/>
              </a:rPr>
              <a:t>500 mila-1 mln 5,5%</a:t>
            </a:r>
            <a:endParaRPr lang="it-IT" sz="2400" dirty="0">
              <a:solidFill>
                <a:srgbClr val="000080"/>
              </a:solidFill>
              <a:latin typeface="Helvetica" pitchFamily="2" charset="0"/>
            </a:endParaRPr>
          </a:p>
        </p:txBody>
      </p:sp>
      <p:sp>
        <p:nvSpPr>
          <p:cNvPr id="7" name="CasellaDiTesto 6">
            <a:extLst>
              <a:ext uri="{FF2B5EF4-FFF2-40B4-BE49-F238E27FC236}">
                <a16:creationId xmlns:a16="http://schemas.microsoft.com/office/drawing/2014/main" id="{A9F862E2-7B6D-10CD-9ABB-9D08D9532E53}"/>
              </a:ext>
            </a:extLst>
          </p:cNvPr>
          <p:cNvSpPr txBox="1"/>
          <p:nvPr/>
        </p:nvSpPr>
        <p:spPr>
          <a:xfrm>
            <a:off x="7975150" y="3401967"/>
            <a:ext cx="2208245" cy="338554"/>
          </a:xfrm>
          <a:prstGeom prst="rect">
            <a:avLst/>
          </a:prstGeom>
          <a:noFill/>
        </p:spPr>
        <p:txBody>
          <a:bodyPr wrap="square" rtlCol="0">
            <a:spAutoFit/>
          </a:bodyPr>
          <a:lstStyle/>
          <a:p>
            <a:r>
              <a:rPr lang="it-IT" sz="1600" dirty="0">
                <a:solidFill>
                  <a:srgbClr val="000080"/>
                </a:solidFill>
                <a:latin typeface="Helvetica" pitchFamily="2" charset="0"/>
              </a:rPr>
              <a:t>1-2 mln 2,9%</a:t>
            </a:r>
            <a:endParaRPr lang="it-IT" sz="2400" dirty="0">
              <a:solidFill>
                <a:srgbClr val="000080"/>
              </a:solidFill>
              <a:latin typeface="Helvetica" pitchFamily="2" charset="0"/>
            </a:endParaRPr>
          </a:p>
        </p:txBody>
      </p:sp>
      <p:sp>
        <p:nvSpPr>
          <p:cNvPr id="10" name="CasellaDiTesto 9">
            <a:extLst>
              <a:ext uri="{FF2B5EF4-FFF2-40B4-BE49-F238E27FC236}">
                <a16:creationId xmlns:a16="http://schemas.microsoft.com/office/drawing/2014/main" id="{EABE5D4A-CD7B-AFB2-3A22-351CE1A3F545}"/>
              </a:ext>
            </a:extLst>
          </p:cNvPr>
          <p:cNvSpPr txBox="1"/>
          <p:nvPr/>
        </p:nvSpPr>
        <p:spPr>
          <a:xfrm>
            <a:off x="7975150" y="3714800"/>
            <a:ext cx="2208245" cy="338554"/>
          </a:xfrm>
          <a:prstGeom prst="rect">
            <a:avLst/>
          </a:prstGeom>
          <a:noFill/>
        </p:spPr>
        <p:txBody>
          <a:bodyPr wrap="square" rtlCol="0">
            <a:spAutoFit/>
          </a:bodyPr>
          <a:lstStyle/>
          <a:p>
            <a:r>
              <a:rPr lang="it-IT" sz="1600" dirty="0">
                <a:solidFill>
                  <a:srgbClr val="000080"/>
                </a:solidFill>
                <a:latin typeface="Helvetica" pitchFamily="2" charset="0"/>
              </a:rPr>
              <a:t>2-5 mln 1,6%</a:t>
            </a:r>
            <a:endParaRPr lang="it-IT" sz="2400" dirty="0">
              <a:solidFill>
                <a:srgbClr val="000080"/>
              </a:solidFill>
              <a:latin typeface="Helvetica" pitchFamily="2" charset="0"/>
            </a:endParaRPr>
          </a:p>
        </p:txBody>
      </p:sp>
      <p:sp>
        <p:nvSpPr>
          <p:cNvPr id="11" name="CasellaDiTesto 10">
            <a:extLst>
              <a:ext uri="{FF2B5EF4-FFF2-40B4-BE49-F238E27FC236}">
                <a16:creationId xmlns:a16="http://schemas.microsoft.com/office/drawing/2014/main" id="{8C54516A-3CCE-B0E4-D939-F5E709D1FA38}"/>
              </a:ext>
            </a:extLst>
          </p:cNvPr>
          <p:cNvSpPr txBox="1"/>
          <p:nvPr/>
        </p:nvSpPr>
        <p:spPr>
          <a:xfrm>
            <a:off x="7975150" y="3986501"/>
            <a:ext cx="1664547" cy="338554"/>
          </a:xfrm>
          <a:prstGeom prst="rect">
            <a:avLst/>
          </a:prstGeom>
          <a:noFill/>
        </p:spPr>
        <p:txBody>
          <a:bodyPr wrap="square" rtlCol="0">
            <a:spAutoFit/>
          </a:bodyPr>
          <a:lstStyle/>
          <a:p>
            <a:r>
              <a:rPr lang="it-IT" sz="1600" dirty="0">
                <a:solidFill>
                  <a:srgbClr val="000080"/>
                </a:solidFill>
                <a:latin typeface="Helvetica" pitchFamily="2" charset="0"/>
              </a:rPr>
              <a:t>5-20 mln 0,6%</a:t>
            </a:r>
            <a:endParaRPr lang="it-IT" sz="2400" dirty="0">
              <a:solidFill>
                <a:srgbClr val="000080"/>
              </a:solidFill>
              <a:latin typeface="Helvetica" pitchFamily="2" charset="0"/>
            </a:endParaRPr>
          </a:p>
        </p:txBody>
      </p:sp>
      <p:sp>
        <p:nvSpPr>
          <p:cNvPr id="12" name="CasellaDiTesto 11">
            <a:extLst>
              <a:ext uri="{FF2B5EF4-FFF2-40B4-BE49-F238E27FC236}">
                <a16:creationId xmlns:a16="http://schemas.microsoft.com/office/drawing/2014/main" id="{A059DB9A-ABA6-C369-C25C-2FE2E5B0A591}"/>
              </a:ext>
            </a:extLst>
          </p:cNvPr>
          <p:cNvSpPr txBox="1"/>
          <p:nvPr/>
        </p:nvSpPr>
        <p:spPr>
          <a:xfrm>
            <a:off x="7975149" y="4307754"/>
            <a:ext cx="2208245" cy="338554"/>
          </a:xfrm>
          <a:prstGeom prst="rect">
            <a:avLst/>
          </a:prstGeom>
          <a:noFill/>
        </p:spPr>
        <p:txBody>
          <a:bodyPr wrap="square" rtlCol="0">
            <a:spAutoFit/>
          </a:bodyPr>
          <a:lstStyle/>
          <a:p>
            <a:r>
              <a:rPr lang="it-IT" sz="1600" dirty="0">
                <a:solidFill>
                  <a:srgbClr val="000080"/>
                </a:solidFill>
                <a:latin typeface="Helvetica" pitchFamily="2" charset="0"/>
              </a:rPr>
              <a:t>Oltre 20 mln 0,1%</a:t>
            </a:r>
            <a:endParaRPr lang="it-IT" sz="2400" dirty="0">
              <a:solidFill>
                <a:srgbClr val="000080"/>
              </a:solidFill>
              <a:latin typeface="Helvetica" pitchFamily="2" charset="0"/>
            </a:endParaRPr>
          </a:p>
        </p:txBody>
      </p:sp>
      <p:sp>
        <p:nvSpPr>
          <p:cNvPr id="13" name="CasellaDiTesto 12">
            <a:extLst>
              <a:ext uri="{FF2B5EF4-FFF2-40B4-BE49-F238E27FC236}">
                <a16:creationId xmlns:a16="http://schemas.microsoft.com/office/drawing/2014/main" id="{0C953083-B895-0E64-51CB-18E2DF6F2A20}"/>
              </a:ext>
            </a:extLst>
          </p:cNvPr>
          <p:cNvSpPr txBox="1"/>
          <p:nvPr/>
        </p:nvSpPr>
        <p:spPr>
          <a:xfrm>
            <a:off x="3722108" y="5357882"/>
            <a:ext cx="2208245" cy="707886"/>
          </a:xfrm>
          <a:prstGeom prst="rect">
            <a:avLst/>
          </a:prstGeom>
          <a:noFill/>
        </p:spPr>
        <p:txBody>
          <a:bodyPr wrap="square" rtlCol="0">
            <a:spAutoFit/>
          </a:bodyPr>
          <a:lstStyle/>
          <a:p>
            <a:pPr algn="ctr"/>
            <a:r>
              <a:rPr lang="it-IT" sz="1600" b="1" dirty="0">
                <a:solidFill>
                  <a:schemeClr val="bg1"/>
                </a:solidFill>
                <a:latin typeface="Helvetica" pitchFamily="2" charset="0"/>
              </a:rPr>
              <a:t>Fino a 500mila</a:t>
            </a:r>
          </a:p>
          <a:p>
            <a:pPr algn="ctr"/>
            <a:r>
              <a:rPr lang="it-IT" sz="2400" b="1" dirty="0">
                <a:solidFill>
                  <a:schemeClr val="bg1"/>
                </a:solidFill>
                <a:latin typeface="Helvetica" pitchFamily="2" charset="0"/>
              </a:rPr>
              <a:t>89,3%</a:t>
            </a:r>
          </a:p>
        </p:txBody>
      </p:sp>
      <p:sp>
        <p:nvSpPr>
          <p:cNvPr id="14" name="Titolo 1">
            <a:extLst>
              <a:ext uri="{FF2B5EF4-FFF2-40B4-BE49-F238E27FC236}">
                <a16:creationId xmlns:a16="http://schemas.microsoft.com/office/drawing/2014/main" id="{2465CC15-B4F1-44C7-3D68-545F65957545}"/>
              </a:ext>
            </a:extLst>
          </p:cNvPr>
          <p:cNvSpPr txBox="1">
            <a:spLocks/>
          </p:cNvSpPr>
          <p:nvPr/>
        </p:nvSpPr>
        <p:spPr>
          <a:xfrm>
            <a:off x="613555" y="2645909"/>
            <a:ext cx="2222960" cy="590931"/>
          </a:xfrm>
          <a:prstGeom prst="rect">
            <a:avLst/>
          </a:prstGeom>
          <a:ln>
            <a:noFill/>
          </a:ln>
        </p:spPr>
        <p:txBody>
          <a:bodyPr vert="horz" wrap="square" lIns="91440" tIns="45720" rIns="91440" bIns="4572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90000"/>
              </a:lnSpc>
            </a:pPr>
            <a:r>
              <a:rPr lang="it-IT" sz="1800" dirty="0">
                <a:solidFill>
                  <a:srgbClr val="000080"/>
                </a:solidFill>
                <a:latin typeface="Helvetica" pitchFamily="2" charset="0"/>
                <a:cs typeface="Calibri"/>
              </a:rPr>
              <a:t>Composizione % per classi di addetti</a:t>
            </a:r>
          </a:p>
        </p:txBody>
      </p:sp>
    </p:spTree>
    <p:extLst>
      <p:ext uri="{BB962C8B-B14F-4D97-AF65-F5344CB8AC3E}">
        <p14:creationId xmlns:p14="http://schemas.microsoft.com/office/powerpoint/2010/main" val="176373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La perdita di imprese: 2008 vs 2019</a:t>
            </a:r>
          </a:p>
        </p:txBody>
      </p:sp>
      <p:pic>
        <p:nvPicPr>
          <p:cNvPr id="7" name="Immagine 6">
            <a:extLst>
              <a:ext uri="{FF2B5EF4-FFF2-40B4-BE49-F238E27FC236}">
                <a16:creationId xmlns:a16="http://schemas.microsoft.com/office/drawing/2014/main" id="{1E63E2BE-1B21-84C9-B3C9-CBC9DA7C49D1}"/>
              </a:ext>
            </a:extLst>
          </p:cNvPr>
          <p:cNvPicPr>
            <a:picLocks noChangeAspect="1"/>
          </p:cNvPicPr>
          <p:nvPr/>
        </p:nvPicPr>
        <p:blipFill>
          <a:blip r:embed="rId4"/>
          <a:stretch>
            <a:fillRect/>
          </a:stretch>
        </p:blipFill>
        <p:spPr>
          <a:xfrm>
            <a:off x="2464087" y="1961861"/>
            <a:ext cx="6406703" cy="4715164"/>
          </a:xfrm>
          <a:prstGeom prst="rect">
            <a:avLst/>
          </a:prstGeom>
        </p:spPr>
      </p:pic>
    </p:spTree>
    <p:extLst>
      <p:ext uri="{BB962C8B-B14F-4D97-AF65-F5344CB8AC3E}">
        <p14:creationId xmlns:p14="http://schemas.microsoft.com/office/powerpoint/2010/main" val="93251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25030"/>
            <a:ext cx="10943303" cy="1325563"/>
          </a:xfrm>
        </p:spPr>
        <p:txBody>
          <a:bodyPr/>
          <a:lstStyle/>
          <a:p>
            <a:pPr>
              <a:lnSpc>
                <a:spcPct val="70000"/>
              </a:lnSpc>
            </a:pPr>
            <a:r>
              <a:rPr lang="it-IT" dirty="0">
                <a:latin typeface="Franklin Gothic Demi" panose="020B0703020102020204" pitchFamily="34" charset="0"/>
              </a:rPr>
              <a:t>La sostenibilità: un fattore strategico del futuro</a:t>
            </a:r>
          </a:p>
        </p:txBody>
      </p:sp>
      <p:pic>
        <p:nvPicPr>
          <p:cNvPr id="3" name="Picture 4">
            <a:extLst>
              <a:ext uri="{FF2B5EF4-FFF2-40B4-BE49-F238E27FC236}">
                <a16:creationId xmlns:a16="http://schemas.microsoft.com/office/drawing/2014/main" id="{89B833EB-9AD9-8800-A511-7BE9F612C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016" y="1637506"/>
            <a:ext cx="6843044" cy="511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a:extLst>
              <a:ext uri="{FF2B5EF4-FFF2-40B4-BE49-F238E27FC236}">
                <a16:creationId xmlns:a16="http://schemas.microsoft.com/office/drawing/2014/main" id="{39A05629-599A-F192-EEBA-2F75342E018F}"/>
              </a:ext>
            </a:extLst>
          </p:cNvPr>
          <p:cNvSpPr/>
          <p:nvPr/>
        </p:nvSpPr>
        <p:spPr>
          <a:xfrm>
            <a:off x="427383" y="5932970"/>
            <a:ext cx="3844425" cy="677108"/>
          </a:xfrm>
          <a:prstGeom prst="rect">
            <a:avLst/>
          </a:prstGeom>
        </p:spPr>
        <p:txBody>
          <a:bodyPr wrap="square">
            <a:spAutoFit/>
          </a:bodyPr>
          <a:lstStyle/>
          <a:p>
            <a:r>
              <a:rPr lang="it-IT" sz="2000" b="1" dirty="0">
                <a:solidFill>
                  <a:schemeClr val="tx1">
                    <a:lumMod val="85000"/>
                    <a:lumOff val="15000"/>
                  </a:schemeClr>
                </a:solidFill>
                <a:latin typeface="Franklin Gothic Book" panose="020B0503020102020204" pitchFamily="34" charset="0"/>
              </a:rPr>
              <a:t>McKinsey - </a:t>
            </a:r>
            <a:r>
              <a:rPr lang="it-IT" b="1" dirty="0">
                <a:solidFill>
                  <a:schemeClr val="tx1">
                    <a:lumMod val="85000"/>
                    <a:lumOff val="15000"/>
                  </a:schemeClr>
                </a:solidFill>
                <a:latin typeface="Franklin Gothic Book" panose="020B0503020102020204" pitchFamily="34" charset="0"/>
              </a:rPr>
              <a:t>«</a:t>
            </a:r>
            <a:r>
              <a:rPr lang="it-IT" b="1" i="1" dirty="0">
                <a:solidFill>
                  <a:schemeClr val="tx1">
                    <a:lumMod val="85000"/>
                    <a:lumOff val="15000"/>
                  </a:schemeClr>
                </a:solidFill>
                <a:latin typeface="Franklin Gothic Book" panose="020B0503020102020204" pitchFamily="34" charset="0"/>
              </a:rPr>
              <a:t>The </a:t>
            </a:r>
            <a:r>
              <a:rPr lang="it-IT" b="1" i="1" dirty="0" err="1">
                <a:solidFill>
                  <a:schemeClr val="tx1">
                    <a:lumMod val="85000"/>
                    <a:lumOff val="15000"/>
                  </a:schemeClr>
                </a:solidFill>
                <a:latin typeface="Franklin Gothic Book" panose="020B0503020102020204" pitchFamily="34" charset="0"/>
              </a:rPr>
              <a:t>next</a:t>
            </a:r>
            <a:r>
              <a:rPr lang="it-IT" b="1" i="1" dirty="0">
                <a:solidFill>
                  <a:schemeClr val="tx1">
                    <a:lumMod val="85000"/>
                    <a:lumOff val="15000"/>
                  </a:schemeClr>
                </a:solidFill>
                <a:latin typeface="Franklin Gothic Book" panose="020B0503020102020204" pitchFamily="34" charset="0"/>
              </a:rPr>
              <a:t> </a:t>
            </a:r>
            <a:r>
              <a:rPr lang="it-IT" b="1" i="1" dirty="0" err="1">
                <a:solidFill>
                  <a:schemeClr val="tx1">
                    <a:lumMod val="85000"/>
                    <a:lumOff val="15000"/>
                  </a:schemeClr>
                </a:solidFill>
                <a:latin typeface="Franklin Gothic Book" panose="020B0503020102020204" pitchFamily="34" charset="0"/>
              </a:rPr>
              <a:t>normal</a:t>
            </a:r>
            <a:r>
              <a:rPr lang="it-IT" b="1" i="1" dirty="0">
                <a:solidFill>
                  <a:schemeClr val="tx1">
                    <a:lumMod val="85000"/>
                    <a:lumOff val="15000"/>
                  </a:schemeClr>
                </a:solidFill>
                <a:latin typeface="Franklin Gothic Book" panose="020B0503020102020204" pitchFamily="34" charset="0"/>
              </a:rPr>
              <a:t> in </a:t>
            </a:r>
            <a:r>
              <a:rPr lang="it-IT" b="1" i="1" dirty="0" err="1">
                <a:solidFill>
                  <a:schemeClr val="tx1">
                    <a:lumMod val="85000"/>
                    <a:lumOff val="15000"/>
                  </a:schemeClr>
                </a:solidFill>
                <a:latin typeface="Franklin Gothic Book" panose="020B0503020102020204" pitchFamily="34" charset="0"/>
              </a:rPr>
              <a:t>construction</a:t>
            </a:r>
            <a:r>
              <a:rPr lang="it-IT" b="1" i="1" dirty="0">
                <a:solidFill>
                  <a:schemeClr val="tx1">
                    <a:lumMod val="85000"/>
                    <a:lumOff val="15000"/>
                  </a:schemeClr>
                </a:solidFill>
                <a:latin typeface="Franklin Gothic Book" panose="020B0503020102020204" pitchFamily="34" charset="0"/>
              </a:rPr>
              <a:t>»</a:t>
            </a:r>
          </a:p>
        </p:txBody>
      </p:sp>
    </p:spTree>
    <p:extLst>
      <p:ext uri="{BB962C8B-B14F-4D97-AF65-F5344CB8AC3E}">
        <p14:creationId xmlns:p14="http://schemas.microsoft.com/office/powerpoint/2010/main" val="47042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559692" y="805762"/>
            <a:ext cx="11416961" cy="983281"/>
          </a:xfrm>
        </p:spPr>
        <p:txBody>
          <a:bodyPr/>
          <a:lstStyle/>
          <a:p>
            <a:pPr>
              <a:lnSpc>
                <a:spcPct val="70000"/>
              </a:lnSpc>
            </a:pPr>
            <a:r>
              <a:rPr lang="it-IT" dirty="0">
                <a:latin typeface="Franklin Gothic Demi" panose="020B0703020102020204" pitchFamily="34" charset="0"/>
              </a:rPr>
              <a:t>La sostenibilità è già un valore</a:t>
            </a:r>
          </a:p>
        </p:txBody>
      </p:sp>
      <p:pic>
        <p:nvPicPr>
          <p:cNvPr id="5" name="Immagine 4">
            <a:extLst>
              <a:ext uri="{FF2B5EF4-FFF2-40B4-BE49-F238E27FC236}">
                <a16:creationId xmlns:a16="http://schemas.microsoft.com/office/drawing/2014/main" id="{F0E1087E-32A6-92C6-B7C8-27970889BF1A}"/>
              </a:ext>
            </a:extLst>
          </p:cNvPr>
          <p:cNvPicPr>
            <a:picLocks noChangeAspect="1"/>
          </p:cNvPicPr>
          <p:nvPr/>
        </p:nvPicPr>
        <p:blipFill>
          <a:blip r:embed="rId4"/>
          <a:stretch>
            <a:fillRect/>
          </a:stretch>
        </p:blipFill>
        <p:spPr>
          <a:xfrm>
            <a:off x="4740848" y="1540565"/>
            <a:ext cx="7435000" cy="5317436"/>
          </a:xfrm>
          <a:prstGeom prst="rect">
            <a:avLst/>
          </a:prstGeom>
        </p:spPr>
      </p:pic>
      <p:sp>
        <p:nvSpPr>
          <p:cNvPr id="7" name="Rettangolo 6">
            <a:extLst>
              <a:ext uri="{FF2B5EF4-FFF2-40B4-BE49-F238E27FC236}">
                <a16:creationId xmlns:a16="http://schemas.microsoft.com/office/drawing/2014/main" id="{6A24A4E1-1FB3-3CEB-083F-87DBE1FD3EDB}"/>
              </a:ext>
            </a:extLst>
          </p:cNvPr>
          <p:cNvSpPr/>
          <p:nvPr/>
        </p:nvSpPr>
        <p:spPr>
          <a:xfrm>
            <a:off x="427383" y="5932970"/>
            <a:ext cx="3844425" cy="615553"/>
          </a:xfrm>
          <a:prstGeom prst="rect">
            <a:avLst/>
          </a:prstGeom>
        </p:spPr>
        <p:txBody>
          <a:bodyPr wrap="square">
            <a:spAutoFit/>
          </a:bodyPr>
          <a:lstStyle/>
          <a:p>
            <a:pPr algn="r"/>
            <a:r>
              <a:rPr lang="it-IT" sz="1600" b="1" dirty="0">
                <a:solidFill>
                  <a:schemeClr val="tx1">
                    <a:lumMod val="85000"/>
                    <a:lumOff val="15000"/>
                  </a:schemeClr>
                </a:solidFill>
                <a:latin typeface="Franklin Gothic Book" panose="020B0503020102020204" pitchFamily="34" charset="0"/>
              </a:rPr>
              <a:t>ISTAT </a:t>
            </a:r>
            <a:r>
              <a:rPr lang="it-IT" sz="2000" b="1" dirty="0">
                <a:solidFill>
                  <a:schemeClr val="tx1">
                    <a:lumMod val="85000"/>
                    <a:lumOff val="15000"/>
                  </a:schemeClr>
                </a:solidFill>
                <a:latin typeface="Franklin Gothic Book" panose="020B0503020102020204" pitchFamily="34" charset="0"/>
              </a:rPr>
              <a:t>- </a:t>
            </a:r>
            <a:r>
              <a:rPr lang="it-IT" sz="1400" b="1" dirty="0">
                <a:solidFill>
                  <a:schemeClr val="tx1">
                    <a:lumMod val="75000"/>
                    <a:lumOff val="25000"/>
                  </a:schemeClr>
                </a:solidFill>
                <a:latin typeface="Franklin Gothic Book" panose="020B0503020102020204" pitchFamily="34" charset="0"/>
              </a:rPr>
              <a:t>«</a:t>
            </a:r>
            <a:r>
              <a:rPr lang="it-IT" sz="800" b="0" i="0" u="none" strike="noStrike" baseline="0" dirty="0">
                <a:solidFill>
                  <a:schemeClr val="tx1">
                    <a:lumMod val="75000"/>
                    <a:lumOff val="25000"/>
                  </a:schemeClr>
                </a:solidFill>
                <a:latin typeface="Franklin Gothic Book" panose="020B0503020102020204" pitchFamily="34" charset="0"/>
              </a:rPr>
              <a:t> </a:t>
            </a:r>
            <a:r>
              <a:rPr lang="it-IT" sz="1400" b="1" i="0" u="none" strike="noStrike" baseline="0" dirty="0">
                <a:solidFill>
                  <a:schemeClr val="tx1">
                    <a:lumMod val="75000"/>
                    <a:lumOff val="25000"/>
                  </a:schemeClr>
                </a:solidFill>
                <a:latin typeface="Franklin Gothic Book" panose="020B0503020102020204" pitchFamily="34" charset="0"/>
              </a:rPr>
              <a:t>Sostenibilità nelle imprese: aspetti ambientali e sociali</a:t>
            </a:r>
            <a:r>
              <a:rPr lang="it-IT" sz="1400" b="1" i="1" dirty="0">
                <a:solidFill>
                  <a:schemeClr val="tx1">
                    <a:lumMod val="75000"/>
                    <a:lumOff val="25000"/>
                  </a:schemeClr>
                </a:solidFill>
                <a:latin typeface="Franklin Gothic Book" panose="020B0503020102020204" pitchFamily="34" charset="0"/>
              </a:rPr>
              <a:t>»</a:t>
            </a:r>
            <a:endParaRPr lang="it-IT" b="1" i="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102646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0943303" cy="844136"/>
          </a:xfrm>
        </p:spPr>
        <p:txBody>
          <a:bodyPr/>
          <a:lstStyle/>
          <a:p>
            <a:r>
              <a:rPr lang="it-IT" dirty="0">
                <a:latin typeface="Franklin Gothic Demi" panose="020B0703020102020204" pitchFamily="34" charset="0"/>
              </a:rPr>
              <a:t>Sostenibilità e imprese di costruzioni</a:t>
            </a:r>
          </a:p>
        </p:txBody>
      </p:sp>
      <p:graphicFrame>
        <p:nvGraphicFramePr>
          <p:cNvPr id="2" name="Grafico 1">
            <a:extLst>
              <a:ext uri="{FF2B5EF4-FFF2-40B4-BE49-F238E27FC236}">
                <a16:creationId xmlns:a16="http://schemas.microsoft.com/office/drawing/2014/main" id="{CA49DFE8-4947-BFD4-31AE-965862174A3B}"/>
              </a:ext>
            </a:extLst>
          </p:cNvPr>
          <p:cNvGraphicFramePr>
            <a:graphicFrameLocks/>
          </p:cNvGraphicFramePr>
          <p:nvPr>
            <p:extLst>
              <p:ext uri="{D42A27DB-BD31-4B8C-83A1-F6EECF244321}">
                <p14:modId xmlns:p14="http://schemas.microsoft.com/office/powerpoint/2010/main" val="4021342871"/>
              </p:ext>
            </p:extLst>
          </p:nvPr>
        </p:nvGraphicFramePr>
        <p:xfrm>
          <a:off x="629265" y="2161142"/>
          <a:ext cx="4867275" cy="4176712"/>
        </p:xfrm>
        <a:graphic>
          <a:graphicData uri="http://schemas.openxmlformats.org/drawingml/2006/chart">
            <c:chart xmlns:c="http://schemas.openxmlformats.org/drawingml/2006/chart" xmlns:r="http://schemas.openxmlformats.org/officeDocument/2006/relationships" r:id="rId4"/>
          </a:graphicData>
        </a:graphic>
      </p:graphicFrame>
      <p:pic>
        <p:nvPicPr>
          <p:cNvPr id="6" name="Immagine 5">
            <a:extLst>
              <a:ext uri="{FF2B5EF4-FFF2-40B4-BE49-F238E27FC236}">
                <a16:creationId xmlns:a16="http://schemas.microsoft.com/office/drawing/2014/main" id="{48F1684C-987C-71F3-36D4-85149D37B5F6}"/>
              </a:ext>
            </a:extLst>
          </p:cNvPr>
          <p:cNvPicPr>
            <a:picLocks noChangeAspect="1"/>
          </p:cNvPicPr>
          <p:nvPr/>
        </p:nvPicPr>
        <p:blipFill>
          <a:blip r:embed="rId5"/>
          <a:stretch>
            <a:fillRect/>
          </a:stretch>
        </p:blipFill>
        <p:spPr>
          <a:xfrm>
            <a:off x="5319796" y="2364039"/>
            <a:ext cx="6429517" cy="4043388"/>
          </a:xfrm>
          <a:prstGeom prst="rect">
            <a:avLst/>
          </a:prstGeom>
        </p:spPr>
      </p:pic>
      <p:sp>
        <p:nvSpPr>
          <p:cNvPr id="3" name="CasellaDiTesto 2">
            <a:extLst>
              <a:ext uri="{FF2B5EF4-FFF2-40B4-BE49-F238E27FC236}">
                <a16:creationId xmlns:a16="http://schemas.microsoft.com/office/drawing/2014/main" id="{45D290F5-75CF-51B4-7889-DC27451C577A}"/>
              </a:ext>
            </a:extLst>
          </p:cNvPr>
          <p:cNvSpPr txBox="1"/>
          <p:nvPr/>
        </p:nvSpPr>
        <p:spPr>
          <a:xfrm>
            <a:off x="5285333" y="6425658"/>
            <a:ext cx="1778051" cy="307777"/>
          </a:xfrm>
          <a:prstGeom prst="rect">
            <a:avLst/>
          </a:prstGeom>
          <a:noFill/>
        </p:spPr>
        <p:txBody>
          <a:bodyPr wrap="none" rtlCol="0">
            <a:spAutoFit/>
          </a:bodyPr>
          <a:lstStyle/>
          <a:p>
            <a:r>
              <a:rPr lang="it-IT" sz="1400" i="1" dirty="0">
                <a:solidFill>
                  <a:schemeClr val="tx1">
                    <a:lumMod val="65000"/>
                    <a:lumOff val="35000"/>
                  </a:schemeClr>
                </a:solidFill>
              </a:rPr>
              <a:t>Indagine rapida ANCE</a:t>
            </a:r>
          </a:p>
        </p:txBody>
      </p:sp>
    </p:spTree>
    <p:extLst>
      <p:ext uri="{BB962C8B-B14F-4D97-AF65-F5344CB8AC3E}">
        <p14:creationId xmlns:p14="http://schemas.microsoft.com/office/powerpoint/2010/main" val="2841697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54847"/>
            <a:ext cx="10943303" cy="903771"/>
          </a:xfrm>
        </p:spPr>
        <p:txBody>
          <a:bodyPr>
            <a:normAutofit fontScale="90000"/>
          </a:bodyPr>
          <a:lstStyle/>
          <a:p>
            <a:pPr>
              <a:lnSpc>
                <a:spcPct val="80000"/>
              </a:lnSpc>
            </a:pPr>
            <a:r>
              <a:rPr lang="it-IT" dirty="0">
                <a:latin typeface="Franklin Gothic Demi" panose="020B0703020102020204" pitchFamily="34" charset="0"/>
              </a:rPr>
              <a:t>Sostenibilità, organizzazione aziendale, processo produttivo, relazioni</a:t>
            </a:r>
          </a:p>
        </p:txBody>
      </p:sp>
      <p:cxnSp>
        <p:nvCxnSpPr>
          <p:cNvPr id="3" name="Connettore 1 2">
            <a:extLst>
              <a:ext uri="{FF2B5EF4-FFF2-40B4-BE49-F238E27FC236}">
                <a16:creationId xmlns:a16="http://schemas.microsoft.com/office/drawing/2014/main" id="{35F169BE-93BD-8266-50E2-1C6BF5FDB685}"/>
              </a:ext>
            </a:extLst>
          </p:cNvPr>
          <p:cNvCxnSpPr/>
          <p:nvPr/>
        </p:nvCxnSpPr>
        <p:spPr>
          <a:xfrm>
            <a:off x="5916421" y="2103401"/>
            <a:ext cx="0" cy="432048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320D42D1-E327-5361-8CA9-F10E088EBEAC}"/>
              </a:ext>
            </a:extLst>
          </p:cNvPr>
          <p:cNvSpPr txBox="1"/>
          <p:nvPr/>
        </p:nvSpPr>
        <p:spPr>
          <a:xfrm>
            <a:off x="2085601" y="1949637"/>
            <a:ext cx="3686804" cy="2585323"/>
          </a:xfrm>
          <a:prstGeom prst="rect">
            <a:avLst/>
          </a:prstGeom>
          <a:noFill/>
        </p:spPr>
        <p:txBody>
          <a:bodyPr wrap="square" rtlCol="0">
            <a:spAutoFit/>
          </a:bodyPr>
          <a:lstStyle/>
          <a:p>
            <a:r>
              <a:rPr lang="it-IT" sz="1600" b="1" cap="small" dirty="0">
                <a:solidFill>
                  <a:srgbClr val="C00000"/>
                </a:solidFill>
              </a:rPr>
              <a:t>Sostenibilità sociale</a:t>
            </a:r>
          </a:p>
          <a:p>
            <a:pPr marL="171450" lvl="0" indent="-171450">
              <a:buClr>
                <a:srgbClr val="C00000"/>
              </a:buClr>
              <a:buFont typeface="Wingdings" panose="05000000000000000000" pitchFamily="2" charset="2"/>
              <a:buChar char="§"/>
            </a:pPr>
            <a:r>
              <a:rPr lang="it-IT" sz="1200" cap="small" dirty="0">
                <a:solidFill>
                  <a:srgbClr val="C00000"/>
                </a:solidFill>
              </a:rPr>
              <a:t>Sicurezza</a:t>
            </a:r>
          </a:p>
          <a:p>
            <a:pPr marL="171450" lvl="0" indent="-171450">
              <a:buClr>
                <a:srgbClr val="C00000"/>
              </a:buClr>
              <a:buFont typeface="Wingdings" panose="05000000000000000000" pitchFamily="2" charset="2"/>
              <a:buChar char="§"/>
            </a:pPr>
            <a:r>
              <a:rPr lang="it-IT" sz="1200" cap="small" dirty="0">
                <a:solidFill>
                  <a:srgbClr val="C00000"/>
                </a:solidFill>
              </a:rPr>
              <a:t>Salute e promozione di stili di vita sani </a:t>
            </a:r>
          </a:p>
          <a:p>
            <a:pPr marL="171450" lvl="0" indent="-171450">
              <a:buClr>
                <a:srgbClr val="C00000"/>
              </a:buClr>
              <a:buFont typeface="Wingdings" panose="05000000000000000000" pitchFamily="2" charset="2"/>
              <a:buChar char="§"/>
            </a:pPr>
            <a:r>
              <a:rPr lang="it-IT" sz="1200" cap="small" dirty="0">
                <a:solidFill>
                  <a:srgbClr val="C00000"/>
                </a:solidFill>
              </a:rPr>
              <a:t>Prevenzione di situazioni lesive dei diritti della persona</a:t>
            </a:r>
          </a:p>
          <a:p>
            <a:pPr marL="171450" lvl="0" indent="-171450">
              <a:buClr>
                <a:srgbClr val="C00000"/>
              </a:buClr>
              <a:buFont typeface="Wingdings" panose="05000000000000000000" pitchFamily="2" charset="2"/>
              <a:buChar char="§"/>
            </a:pPr>
            <a:r>
              <a:rPr lang="it-IT" sz="1200" cap="small" dirty="0">
                <a:solidFill>
                  <a:srgbClr val="C00000"/>
                </a:solidFill>
              </a:rPr>
              <a:t>Applicazione contratto collettivo edilizia</a:t>
            </a:r>
          </a:p>
          <a:p>
            <a:pPr marL="171450" lvl="0" indent="-171450">
              <a:buClr>
                <a:srgbClr val="C00000"/>
              </a:buClr>
              <a:buFont typeface="Wingdings" panose="05000000000000000000" pitchFamily="2" charset="2"/>
              <a:buChar char="§"/>
            </a:pPr>
            <a:r>
              <a:rPr lang="it-IT" sz="1200" cap="small" dirty="0">
                <a:solidFill>
                  <a:srgbClr val="C00000"/>
                </a:solidFill>
              </a:rPr>
              <a:t>Libertà sindacale e negoziati collettivi</a:t>
            </a:r>
          </a:p>
          <a:p>
            <a:pPr marL="171450" lvl="0" indent="-171450">
              <a:buClr>
                <a:srgbClr val="C00000"/>
              </a:buClr>
              <a:buFont typeface="Wingdings" panose="05000000000000000000" pitchFamily="2" charset="2"/>
              <a:buChar char="§"/>
            </a:pPr>
            <a:r>
              <a:rPr lang="it-IT" sz="1200" cap="small" dirty="0">
                <a:solidFill>
                  <a:srgbClr val="C00000"/>
                </a:solidFill>
              </a:rPr>
              <a:t>Clima aziendale</a:t>
            </a:r>
          </a:p>
          <a:p>
            <a:pPr marL="171450" lvl="0" indent="-171450">
              <a:buClr>
                <a:srgbClr val="C00000"/>
              </a:buClr>
              <a:buFont typeface="Wingdings" panose="05000000000000000000" pitchFamily="2" charset="2"/>
              <a:buChar char="§"/>
            </a:pPr>
            <a:r>
              <a:rPr lang="it-IT" sz="1200" cap="small" dirty="0">
                <a:solidFill>
                  <a:srgbClr val="C00000"/>
                </a:solidFill>
              </a:rPr>
              <a:t>Politiche rivolte alla conciliazione lavoro-famiglia</a:t>
            </a:r>
          </a:p>
          <a:p>
            <a:pPr marL="171450" lvl="0" indent="-171450">
              <a:buClr>
                <a:srgbClr val="C00000"/>
              </a:buClr>
              <a:buFont typeface="Wingdings" panose="05000000000000000000" pitchFamily="2" charset="2"/>
              <a:buChar char="§"/>
            </a:pPr>
            <a:r>
              <a:rPr lang="it-IT" sz="1200" cap="small" dirty="0">
                <a:solidFill>
                  <a:srgbClr val="C00000"/>
                </a:solidFill>
              </a:rPr>
              <a:t>Progetti di welfare aziendale</a:t>
            </a:r>
          </a:p>
          <a:p>
            <a:pPr marL="171450" lvl="0" indent="-171450">
              <a:buClr>
                <a:srgbClr val="C00000"/>
              </a:buClr>
              <a:buFont typeface="Wingdings" panose="05000000000000000000" pitchFamily="2" charset="2"/>
              <a:buChar char="§"/>
            </a:pPr>
            <a:r>
              <a:rPr lang="it-IT" sz="1200" cap="small" dirty="0">
                <a:solidFill>
                  <a:srgbClr val="C00000"/>
                </a:solidFill>
              </a:rPr>
              <a:t>Misure per la riduzione del Gender Gap</a:t>
            </a:r>
          </a:p>
          <a:p>
            <a:pPr marL="171450" lvl="0" indent="-171450">
              <a:buClr>
                <a:srgbClr val="C00000"/>
              </a:buClr>
              <a:buFont typeface="Wingdings" panose="05000000000000000000" pitchFamily="2" charset="2"/>
              <a:buChar char="§"/>
            </a:pPr>
            <a:r>
              <a:rPr lang="it-IT" sz="1200" cap="small" dirty="0">
                <a:solidFill>
                  <a:srgbClr val="C00000"/>
                </a:solidFill>
              </a:rPr>
              <a:t>Formazione</a:t>
            </a:r>
          </a:p>
          <a:p>
            <a:pPr marL="171450" lvl="0" indent="-171450">
              <a:buClr>
                <a:srgbClr val="C00000"/>
              </a:buClr>
              <a:buFont typeface="Wingdings" panose="05000000000000000000" pitchFamily="2" charset="2"/>
              <a:buChar char="§"/>
            </a:pPr>
            <a:r>
              <a:rPr lang="it-IT" sz="1200" cap="small" dirty="0">
                <a:solidFill>
                  <a:srgbClr val="C00000"/>
                </a:solidFill>
              </a:rPr>
              <a:t>Partecipazione</a:t>
            </a:r>
          </a:p>
          <a:p>
            <a:endParaRPr lang="it-IT" sz="1400" cap="small" dirty="0">
              <a:solidFill>
                <a:srgbClr val="209C64"/>
              </a:solidFill>
            </a:endParaRPr>
          </a:p>
        </p:txBody>
      </p:sp>
      <p:sp>
        <p:nvSpPr>
          <p:cNvPr id="7" name="CasellaDiTesto 6">
            <a:extLst>
              <a:ext uri="{FF2B5EF4-FFF2-40B4-BE49-F238E27FC236}">
                <a16:creationId xmlns:a16="http://schemas.microsoft.com/office/drawing/2014/main" id="{E3BA98F7-D91F-2DE5-EE45-B5A465F3372B}"/>
              </a:ext>
            </a:extLst>
          </p:cNvPr>
          <p:cNvSpPr txBox="1"/>
          <p:nvPr/>
        </p:nvSpPr>
        <p:spPr>
          <a:xfrm>
            <a:off x="6210166" y="4293649"/>
            <a:ext cx="3666694" cy="2546851"/>
          </a:xfrm>
          <a:prstGeom prst="rect">
            <a:avLst/>
          </a:prstGeom>
          <a:noFill/>
        </p:spPr>
        <p:txBody>
          <a:bodyPr wrap="square" rtlCol="0">
            <a:spAutoFit/>
          </a:bodyPr>
          <a:lstStyle/>
          <a:p>
            <a:r>
              <a:rPr lang="it-IT" sz="1600" b="1" cap="small" dirty="0">
                <a:solidFill>
                  <a:schemeClr val="accent3">
                    <a:lumMod val="75000"/>
                  </a:schemeClr>
                </a:solidFill>
              </a:rPr>
              <a:t>Relazioni </a:t>
            </a:r>
          </a:p>
          <a:p>
            <a:pPr marL="90488" lvl="0" indent="-90488">
              <a:spcAft>
                <a:spcPts val="300"/>
              </a:spcAft>
              <a:buFont typeface="Wingdings" panose="05000000000000000000" pitchFamily="2" charset="2"/>
              <a:buChar char="§"/>
            </a:pPr>
            <a:r>
              <a:rPr lang="it-IT" sz="1200" cap="small" dirty="0">
                <a:solidFill>
                  <a:schemeClr val="accent3">
                    <a:lumMod val="75000"/>
                  </a:schemeClr>
                </a:solidFill>
                <a:ea typeface="Calibri"/>
                <a:cs typeface="Calibri"/>
              </a:rPr>
              <a:t>controllo della Supply Chain: Le questioni del lavoro, della salute, della sicurezza devono valere anche per i collaboratori, fornitori,  subappaltatori </a:t>
            </a:r>
          </a:p>
          <a:p>
            <a:pPr marL="90488" lvl="0" indent="-90488">
              <a:spcAft>
                <a:spcPts val="300"/>
              </a:spcAft>
              <a:buFont typeface="Wingdings" panose="05000000000000000000" pitchFamily="2" charset="2"/>
              <a:buChar char="§"/>
            </a:pPr>
            <a:r>
              <a:rPr lang="it-IT" sz="1200" cap="small" dirty="0">
                <a:solidFill>
                  <a:schemeClr val="accent3">
                    <a:lumMod val="75000"/>
                  </a:schemeClr>
                </a:solidFill>
                <a:ea typeface="Calibri"/>
                <a:cs typeface="Calibri"/>
              </a:rPr>
              <a:t>C</a:t>
            </a:r>
            <a:r>
              <a:rPr lang="it-IT" sz="1200" cap="small" dirty="0">
                <a:solidFill>
                  <a:schemeClr val="accent3">
                    <a:lumMod val="75000"/>
                  </a:schemeClr>
                </a:solidFill>
                <a:ea typeface="Calibri"/>
                <a:cs typeface="Times New Roman"/>
              </a:rPr>
              <a:t>onsultazione con la comunità</a:t>
            </a:r>
          </a:p>
          <a:p>
            <a:pPr marL="90488" lvl="0" indent="-90488">
              <a:spcAft>
                <a:spcPts val="300"/>
              </a:spcAft>
              <a:buFont typeface="Wingdings" panose="05000000000000000000" pitchFamily="2" charset="2"/>
              <a:buChar char="§"/>
            </a:pPr>
            <a:r>
              <a:rPr lang="it-IT" sz="1200" cap="small" dirty="0">
                <a:solidFill>
                  <a:schemeClr val="accent3">
                    <a:lumMod val="75000"/>
                  </a:schemeClr>
                </a:solidFill>
                <a:ea typeface="Calibri"/>
                <a:cs typeface="Times New Roman"/>
              </a:rPr>
              <a:t>Progettazione partecipata (impresa- cittadinanza- soggetto pubblico)</a:t>
            </a:r>
          </a:p>
          <a:p>
            <a:pPr marL="90488" lvl="0" indent="-90488">
              <a:spcAft>
                <a:spcPts val="300"/>
              </a:spcAft>
              <a:buFont typeface="Wingdings" panose="05000000000000000000" pitchFamily="2" charset="2"/>
              <a:buChar char="§"/>
            </a:pPr>
            <a:r>
              <a:rPr lang="it-IT" sz="1200" cap="small" dirty="0">
                <a:solidFill>
                  <a:schemeClr val="accent3">
                    <a:lumMod val="75000"/>
                  </a:schemeClr>
                </a:solidFill>
                <a:ea typeface="Calibri"/>
                <a:cs typeface="Times New Roman"/>
              </a:rPr>
              <a:t>Promozione e contribuzione ad iniziative solidaristico/sociali</a:t>
            </a:r>
          </a:p>
          <a:p>
            <a:pPr marL="90488" lvl="0" indent="-90488">
              <a:spcAft>
                <a:spcPts val="300"/>
              </a:spcAft>
              <a:buFont typeface="Wingdings" panose="05000000000000000000" pitchFamily="2" charset="2"/>
              <a:buChar char="§"/>
            </a:pPr>
            <a:r>
              <a:rPr lang="it-IT" sz="1200" cap="small" dirty="0">
                <a:solidFill>
                  <a:schemeClr val="accent3">
                    <a:lumMod val="75000"/>
                  </a:schemeClr>
                </a:solidFill>
                <a:ea typeface="Calibri"/>
                <a:cs typeface="Times New Roman"/>
              </a:rPr>
              <a:t>Uso di lavoratori e materiali                                              del territorio </a:t>
            </a:r>
          </a:p>
          <a:p>
            <a:pPr marL="90488" indent="-90488"/>
            <a:endParaRPr lang="it-IT" sz="1100" cap="small" dirty="0">
              <a:solidFill>
                <a:srgbClr val="209C64"/>
              </a:solidFill>
            </a:endParaRPr>
          </a:p>
        </p:txBody>
      </p:sp>
      <p:sp>
        <p:nvSpPr>
          <p:cNvPr id="8" name="CasellaDiTesto 7">
            <a:extLst>
              <a:ext uri="{FF2B5EF4-FFF2-40B4-BE49-F238E27FC236}">
                <a16:creationId xmlns:a16="http://schemas.microsoft.com/office/drawing/2014/main" id="{7F39D3BF-7DFA-D518-F23B-D13C81540175}"/>
              </a:ext>
            </a:extLst>
          </p:cNvPr>
          <p:cNvSpPr txBox="1"/>
          <p:nvPr/>
        </p:nvSpPr>
        <p:spPr>
          <a:xfrm>
            <a:off x="6202520" y="2014141"/>
            <a:ext cx="4250405" cy="2185214"/>
          </a:xfrm>
          <a:prstGeom prst="rect">
            <a:avLst/>
          </a:prstGeom>
          <a:noFill/>
        </p:spPr>
        <p:txBody>
          <a:bodyPr wrap="square" rtlCol="0">
            <a:spAutoFit/>
          </a:bodyPr>
          <a:lstStyle/>
          <a:p>
            <a:r>
              <a:rPr lang="it-IT" sz="1600" b="1" cap="small" dirty="0">
                <a:solidFill>
                  <a:srgbClr val="209C64"/>
                </a:solidFill>
              </a:rPr>
              <a:t>Sostenibilità ambientale</a:t>
            </a:r>
          </a:p>
          <a:p>
            <a:pPr marL="171450" lvl="0" indent="-171450" fontAlgn="base">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Controllo e riduzione dell’uso di energia</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Aumento dell’uso di energia da rinnovabili</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Controllo per la riduzione dell’uso dell’acqua</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Riciclo e  trattamento dei rifiuti</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Riduzione dell’emissioni in atmosfera</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Riutilizzo di materie prime</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Plastic free</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Utilizzo di mezzi di trasporto e mezzi d’opera meno inquinanti</a:t>
            </a:r>
            <a:endParaRPr lang="it-IT" altLang="it-IT" sz="1200" cap="small" dirty="0">
              <a:solidFill>
                <a:srgbClr val="209C64"/>
              </a:solidFill>
              <a:cs typeface="Arial" pitchFamily="34" charset="0"/>
            </a:endParaRPr>
          </a:p>
          <a:p>
            <a:pPr marL="171450" lvl="0" indent="-171450" eaLnBrk="0" fontAlgn="base" hangingPunct="0">
              <a:spcBef>
                <a:spcPct val="0"/>
              </a:spcBef>
              <a:spcAft>
                <a:spcPct val="0"/>
              </a:spcAft>
              <a:buClr>
                <a:srgbClr val="209C64"/>
              </a:buClr>
              <a:buFont typeface="Wingdings" panose="05000000000000000000" pitchFamily="2" charset="2"/>
              <a:buChar char="§"/>
            </a:pPr>
            <a:r>
              <a:rPr lang="it-IT" altLang="it-IT" sz="1200" cap="small" dirty="0">
                <a:solidFill>
                  <a:srgbClr val="209C64"/>
                </a:solidFill>
                <a:ea typeface="Calibri" pitchFamily="34" charset="0"/>
                <a:cs typeface="Calibri" pitchFamily="34" charset="0"/>
              </a:rPr>
              <a:t>Condivisione di beni e servizi con possesso temporaneo, (abitazione, trasporti, ospitalità, spazi di laboratori, uffici, asili)</a:t>
            </a:r>
            <a:endParaRPr lang="it-IT" sz="1200" b="1" cap="small" dirty="0">
              <a:solidFill>
                <a:srgbClr val="209C64"/>
              </a:solidFill>
            </a:endParaRPr>
          </a:p>
        </p:txBody>
      </p:sp>
      <p:sp>
        <p:nvSpPr>
          <p:cNvPr id="9" name="CasellaDiTesto 8">
            <a:extLst>
              <a:ext uri="{FF2B5EF4-FFF2-40B4-BE49-F238E27FC236}">
                <a16:creationId xmlns:a16="http://schemas.microsoft.com/office/drawing/2014/main" id="{02F8E5D4-BA38-8DA6-D3B5-3B2899EA519D}"/>
              </a:ext>
            </a:extLst>
          </p:cNvPr>
          <p:cNvSpPr txBox="1"/>
          <p:nvPr/>
        </p:nvSpPr>
        <p:spPr>
          <a:xfrm>
            <a:off x="2085601" y="4293649"/>
            <a:ext cx="3686804" cy="2800767"/>
          </a:xfrm>
          <a:prstGeom prst="rect">
            <a:avLst/>
          </a:prstGeom>
          <a:noFill/>
        </p:spPr>
        <p:txBody>
          <a:bodyPr wrap="square" rtlCol="0">
            <a:spAutoFit/>
          </a:bodyPr>
          <a:lstStyle/>
          <a:p>
            <a:r>
              <a:rPr lang="it-IT" sz="1600" b="1" cap="small" dirty="0">
                <a:solidFill>
                  <a:srgbClr val="206D9C"/>
                </a:solidFill>
              </a:rPr>
              <a:t>Sostenibilità governance</a:t>
            </a:r>
          </a:p>
          <a:p>
            <a:pPr marL="171450" lvl="0" indent="-171450" fontAlgn="base">
              <a:spcBef>
                <a:spcPct val="0"/>
              </a:spcBef>
              <a:spcAft>
                <a:spcPct val="0"/>
              </a:spcAft>
              <a:buFont typeface="Wingdings" panose="05000000000000000000" pitchFamily="2" charset="2"/>
              <a:buChar char="§"/>
            </a:pPr>
            <a:r>
              <a:rPr lang="it-IT" altLang="it-IT" sz="1200" cap="small" dirty="0">
                <a:solidFill>
                  <a:srgbClr val="206D9C"/>
                </a:solidFill>
                <a:ea typeface="Calibri" pitchFamily="34" charset="0"/>
                <a:cs typeface="Calibri" pitchFamily="34" charset="0"/>
              </a:rPr>
              <a:t>Reporting  delle performance di sostenibilità (Bilancio di sostenibilità)</a:t>
            </a:r>
            <a:endParaRPr lang="it-IT" altLang="it-IT" sz="1200" cap="small" dirty="0">
              <a:solidFill>
                <a:srgbClr val="206D9C"/>
              </a:solidFill>
              <a:cs typeface="Arial" pitchFamily="34" charset="0"/>
            </a:endParaRPr>
          </a:p>
          <a:p>
            <a:pPr marL="171450" lvl="0" indent="-171450" eaLnBrk="0" fontAlgn="base" hangingPunct="0">
              <a:spcBef>
                <a:spcPct val="0"/>
              </a:spcBef>
              <a:spcAft>
                <a:spcPct val="0"/>
              </a:spcAft>
              <a:buFont typeface="Wingdings" panose="05000000000000000000" pitchFamily="2" charset="2"/>
              <a:buChar char="§"/>
            </a:pPr>
            <a:r>
              <a:rPr lang="it-IT" altLang="it-IT" sz="1200" cap="small" dirty="0">
                <a:solidFill>
                  <a:srgbClr val="206D9C"/>
                </a:solidFill>
                <a:ea typeface="Calibri" pitchFamily="34" charset="0"/>
                <a:cs typeface="Calibri" pitchFamily="34" charset="0"/>
              </a:rPr>
              <a:t>Codice etico</a:t>
            </a:r>
            <a:endParaRPr lang="it-IT" altLang="it-IT" sz="1200" cap="small" dirty="0">
              <a:solidFill>
                <a:srgbClr val="206D9C"/>
              </a:solidFill>
              <a:cs typeface="Arial" pitchFamily="34" charset="0"/>
            </a:endParaRPr>
          </a:p>
          <a:p>
            <a:pPr marL="171450" lvl="0" indent="-171450" eaLnBrk="0" fontAlgn="base" hangingPunct="0">
              <a:spcBef>
                <a:spcPct val="0"/>
              </a:spcBef>
              <a:spcAft>
                <a:spcPct val="0"/>
              </a:spcAft>
              <a:buFont typeface="Wingdings" panose="05000000000000000000" pitchFamily="2" charset="2"/>
              <a:buChar char="§"/>
            </a:pPr>
            <a:r>
              <a:rPr lang="it-IT" altLang="it-IT" sz="1200" cap="small" dirty="0">
                <a:solidFill>
                  <a:srgbClr val="206D9C"/>
                </a:solidFill>
                <a:ea typeface="Calibri" pitchFamily="34" charset="0"/>
                <a:cs typeface="Times New Roman" pitchFamily="18" charset="0"/>
              </a:rPr>
              <a:t>Rating di legalità</a:t>
            </a:r>
            <a:endParaRPr lang="it-IT" altLang="it-IT" sz="1200" cap="small" dirty="0">
              <a:solidFill>
                <a:srgbClr val="206D9C"/>
              </a:solidFill>
              <a:cs typeface="Arial" pitchFamily="34" charset="0"/>
            </a:endParaRPr>
          </a:p>
          <a:p>
            <a:pPr marL="171450" lvl="0" indent="-171450" eaLnBrk="0" fontAlgn="base" hangingPunct="0">
              <a:spcBef>
                <a:spcPct val="0"/>
              </a:spcBef>
              <a:spcAft>
                <a:spcPct val="0"/>
              </a:spcAft>
              <a:buFont typeface="Wingdings" panose="05000000000000000000" pitchFamily="2" charset="2"/>
              <a:buChar char="§"/>
            </a:pPr>
            <a:r>
              <a:rPr lang="it-IT" altLang="it-IT" sz="1200" cap="small" dirty="0">
                <a:solidFill>
                  <a:srgbClr val="206D9C"/>
                </a:solidFill>
                <a:ea typeface="Calibri" pitchFamily="34" charset="0"/>
                <a:cs typeface="Times New Roman" pitchFamily="18" charset="0"/>
              </a:rPr>
              <a:t>Sicurezza 231</a:t>
            </a:r>
            <a:endParaRPr lang="it-IT" altLang="it-IT" sz="1200" cap="small" dirty="0">
              <a:solidFill>
                <a:srgbClr val="206D9C"/>
              </a:solidFill>
              <a:cs typeface="Arial" pitchFamily="34" charset="0"/>
            </a:endParaRPr>
          </a:p>
          <a:p>
            <a:pPr marL="171450" lvl="0" indent="-171450" eaLnBrk="0" fontAlgn="base" hangingPunct="0">
              <a:spcBef>
                <a:spcPct val="0"/>
              </a:spcBef>
              <a:spcAft>
                <a:spcPct val="0"/>
              </a:spcAft>
              <a:buFont typeface="Wingdings" panose="05000000000000000000" pitchFamily="2" charset="2"/>
              <a:buChar char="§"/>
            </a:pPr>
            <a:r>
              <a:rPr lang="it-IT" altLang="it-IT" sz="1200" cap="small" dirty="0">
                <a:solidFill>
                  <a:srgbClr val="206D9C"/>
                </a:solidFill>
                <a:ea typeface="Calibri" pitchFamily="34" charset="0"/>
                <a:cs typeface="Calibri" pitchFamily="34" charset="0"/>
              </a:rPr>
              <a:t>certificazioni </a:t>
            </a:r>
          </a:p>
          <a:p>
            <a:pPr marL="358775" lvl="0" indent="-171450" eaLnBrk="0" fontAlgn="base" hangingPunct="0">
              <a:spcBef>
                <a:spcPct val="0"/>
              </a:spcBef>
              <a:spcAft>
                <a:spcPct val="0"/>
              </a:spcAft>
              <a:buFont typeface="Wingdings" panose="05000000000000000000" pitchFamily="2" charset="2"/>
              <a:buChar char="ü"/>
            </a:pPr>
            <a:r>
              <a:rPr lang="it-IT" altLang="it-IT" sz="1200" cap="small" dirty="0">
                <a:solidFill>
                  <a:srgbClr val="206D9C"/>
                </a:solidFill>
                <a:ea typeface="Calibri" pitchFamily="34" charset="0"/>
                <a:cs typeface="Calibri" pitchFamily="34" charset="0"/>
              </a:rPr>
              <a:t>SA 8000 Responsabilità sociale</a:t>
            </a:r>
            <a:endParaRPr lang="it-IT" altLang="it-IT" sz="1200" cap="small" dirty="0">
              <a:solidFill>
                <a:srgbClr val="206D9C"/>
              </a:solidFill>
              <a:cs typeface="Arial" pitchFamily="34" charset="0"/>
            </a:endParaRPr>
          </a:p>
          <a:p>
            <a:pPr marL="358775" lvl="0" indent="-171450" eaLnBrk="0" fontAlgn="base" hangingPunct="0">
              <a:spcBef>
                <a:spcPct val="0"/>
              </a:spcBef>
              <a:spcAft>
                <a:spcPct val="0"/>
              </a:spcAft>
              <a:buFont typeface="Wingdings" panose="05000000000000000000" pitchFamily="2" charset="2"/>
              <a:buChar char="ü"/>
            </a:pPr>
            <a:r>
              <a:rPr lang="it-IT" altLang="it-IT" sz="1200" cap="small" dirty="0" err="1">
                <a:solidFill>
                  <a:srgbClr val="206D9C"/>
                </a:solidFill>
                <a:ea typeface="Calibri" pitchFamily="34" charset="0"/>
                <a:cs typeface="Calibri" pitchFamily="34" charset="0"/>
              </a:rPr>
              <a:t>Iso</a:t>
            </a:r>
            <a:r>
              <a:rPr lang="it-IT" altLang="it-IT" sz="1200" cap="small" dirty="0">
                <a:solidFill>
                  <a:srgbClr val="206D9C"/>
                </a:solidFill>
                <a:ea typeface="Calibri" pitchFamily="34" charset="0"/>
                <a:cs typeface="Calibri" pitchFamily="34" charset="0"/>
              </a:rPr>
              <a:t> 14001 Gestione ambientale</a:t>
            </a:r>
            <a:endParaRPr lang="it-IT" altLang="it-IT" sz="1200" cap="small" dirty="0">
              <a:solidFill>
                <a:srgbClr val="206D9C"/>
              </a:solidFill>
              <a:cs typeface="Arial" pitchFamily="34" charset="0"/>
            </a:endParaRPr>
          </a:p>
          <a:p>
            <a:pPr marL="358775" lvl="0" indent="-171450" eaLnBrk="0" fontAlgn="base" hangingPunct="0">
              <a:spcBef>
                <a:spcPct val="0"/>
              </a:spcBef>
              <a:spcAft>
                <a:spcPct val="0"/>
              </a:spcAft>
              <a:buFont typeface="Wingdings" panose="05000000000000000000" pitchFamily="2" charset="2"/>
              <a:buChar char="ü"/>
            </a:pPr>
            <a:r>
              <a:rPr lang="it-IT" altLang="it-IT" sz="1200" cap="small" dirty="0" err="1">
                <a:solidFill>
                  <a:srgbClr val="206D9C"/>
                </a:solidFill>
                <a:ea typeface="Calibri" pitchFamily="34" charset="0"/>
                <a:cs typeface="Calibri" pitchFamily="34" charset="0"/>
              </a:rPr>
              <a:t>Iso</a:t>
            </a:r>
            <a:r>
              <a:rPr lang="it-IT" altLang="it-IT" sz="1200" cap="small" dirty="0">
                <a:solidFill>
                  <a:srgbClr val="206D9C"/>
                </a:solidFill>
                <a:ea typeface="Calibri" pitchFamily="34" charset="0"/>
                <a:cs typeface="Calibri" pitchFamily="34" charset="0"/>
              </a:rPr>
              <a:t> 37001 Gestione anticorruzione</a:t>
            </a:r>
            <a:endParaRPr lang="it-IT" altLang="it-IT" sz="1200" cap="small" dirty="0">
              <a:solidFill>
                <a:srgbClr val="206D9C"/>
              </a:solidFill>
              <a:cs typeface="Arial" pitchFamily="34" charset="0"/>
            </a:endParaRPr>
          </a:p>
          <a:p>
            <a:pPr marL="358775" lvl="0" indent="-171450" eaLnBrk="0" fontAlgn="base" hangingPunct="0">
              <a:spcBef>
                <a:spcPct val="0"/>
              </a:spcBef>
              <a:spcAft>
                <a:spcPct val="0"/>
              </a:spcAft>
              <a:buFont typeface="Wingdings" panose="05000000000000000000" pitchFamily="2" charset="2"/>
              <a:buChar char="ü"/>
            </a:pPr>
            <a:r>
              <a:rPr lang="it-IT" altLang="it-IT" sz="1200" cap="small" dirty="0" err="1">
                <a:solidFill>
                  <a:srgbClr val="206D9C"/>
                </a:solidFill>
                <a:ea typeface="Calibri" pitchFamily="34" charset="0"/>
                <a:cs typeface="Calibri" pitchFamily="34" charset="0"/>
              </a:rPr>
              <a:t>Iso</a:t>
            </a:r>
            <a:r>
              <a:rPr lang="it-IT" altLang="it-IT" sz="1200" cap="small" dirty="0">
                <a:solidFill>
                  <a:srgbClr val="206D9C"/>
                </a:solidFill>
                <a:ea typeface="Calibri" pitchFamily="34" charset="0"/>
                <a:cs typeface="Calibri" pitchFamily="34" charset="0"/>
              </a:rPr>
              <a:t> 9001 gestione della qualità</a:t>
            </a:r>
            <a:endParaRPr lang="it-IT" altLang="it-IT" sz="1200" cap="small" dirty="0">
              <a:solidFill>
                <a:srgbClr val="206D9C"/>
              </a:solidFill>
              <a:cs typeface="Arial" pitchFamily="34" charset="0"/>
            </a:endParaRPr>
          </a:p>
          <a:p>
            <a:pPr marL="358775" lvl="0" indent="-171450" eaLnBrk="0" fontAlgn="base" hangingPunct="0">
              <a:spcBef>
                <a:spcPct val="0"/>
              </a:spcBef>
              <a:spcAft>
                <a:spcPct val="0"/>
              </a:spcAft>
              <a:buFont typeface="Wingdings" panose="05000000000000000000" pitchFamily="2" charset="2"/>
              <a:buChar char="ü"/>
            </a:pPr>
            <a:r>
              <a:rPr lang="it-IT" altLang="it-IT" sz="1200" cap="small" dirty="0" err="1">
                <a:solidFill>
                  <a:srgbClr val="206D9C"/>
                </a:solidFill>
                <a:ea typeface="Calibri" pitchFamily="34" charset="0"/>
                <a:cs typeface="Calibri" pitchFamily="34" charset="0"/>
              </a:rPr>
              <a:t>Ohsas</a:t>
            </a:r>
            <a:r>
              <a:rPr lang="it-IT" altLang="it-IT" sz="1200" cap="small" dirty="0">
                <a:solidFill>
                  <a:srgbClr val="206D9C"/>
                </a:solidFill>
                <a:ea typeface="Calibri" pitchFamily="34" charset="0"/>
                <a:cs typeface="Calibri" pitchFamily="34" charset="0"/>
              </a:rPr>
              <a:t> 18001 gestione della sicurezza</a:t>
            </a:r>
            <a:endParaRPr lang="it-IT" altLang="it-IT" sz="1200" cap="small" dirty="0">
              <a:solidFill>
                <a:srgbClr val="206D9C"/>
              </a:solidFill>
              <a:cs typeface="Arial" pitchFamily="34" charset="0"/>
            </a:endParaRPr>
          </a:p>
          <a:p>
            <a:endParaRPr lang="it-IT" sz="1400" cap="small" dirty="0">
              <a:solidFill>
                <a:srgbClr val="209C64"/>
              </a:solidFill>
            </a:endParaRPr>
          </a:p>
          <a:p>
            <a:endParaRPr lang="it-IT" sz="1400" cap="small" dirty="0">
              <a:solidFill>
                <a:srgbClr val="209C64"/>
              </a:solidFill>
            </a:endParaRPr>
          </a:p>
        </p:txBody>
      </p:sp>
      <p:cxnSp>
        <p:nvCxnSpPr>
          <p:cNvPr id="10" name="Connettore 1 4">
            <a:extLst>
              <a:ext uri="{FF2B5EF4-FFF2-40B4-BE49-F238E27FC236}">
                <a16:creationId xmlns:a16="http://schemas.microsoft.com/office/drawing/2014/main" id="{DF174B79-B414-1029-96E3-C4D1247E0A2D}"/>
              </a:ext>
            </a:extLst>
          </p:cNvPr>
          <p:cNvCxnSpPr/>
          <p:nvPr/>
        </p:nvCxnSpPr>
        <p:spPr>
          <a:xfrm>
            <a:off x="2315580" y="4292130"/>
            <a:ext cx="7560840" cy="0"/>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7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0943303" cy="883892"/>
          </a:xfrm>
        </p:spPr>
        <p:txBody>
          <a:bodyPr/>
          <a:lstStyle/>
          <a:p>
            <a:r>
              <a:rPr lang="it-IT" dirty="0">
                <a:latin typeface="Franklin Gothic Demi" panose="020B0703020102020204" pitchFamily="34" charset="0"/>
              </a:rPr>
              <a:t>La sostenibilità: un valore per gli investitori</a:t>
            </a:r>
          </a:p>
        </p:txBody>
      </p:sp>
      <p:sp>
        <p:nvSpPr>
          <p:cNvPr id="3" name="Sottotitolo 2">
            <a:extLst>
              <a:ext uri="{FF2B5EF4-FFF2-40B4-BE49-F238E27FC236}">
                <a16:creationId xmlns:a16="http://schemas.microsoft.com/office/drawing/2014/main" id="{6A526FB8-700E-C012-8DA8-50AF52D68B96}"/>
              </a:ext>
            </a:extLst>
          </p:cNvPr>
          <p:cNvSpPr txBox="1">
            <a:spLocks/>
          </p:cNvSpPr>
          <p:nvPr/>
        </p:nvSpPr>
        <p:spPr>
          <a:xfrm>
            <a:off x="1659835" y="2033085"/>
            <a:ext cx="8776252" cy="298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77813">
              <a:spcAft>
                <a:spcPts val="600"/>
              </a:spcAft>
            </a:pPr>
            <a:r>
              <a:rPr lang="it-IT" sz="2000" dirty="0">
                <a:solidFill>
                  <a:schemeClr val="tx1">
                    <a:lumMod val="50000"/>
                    <a:lumOff val="50000"/>
                  </a:schemeClr>
                </a:solidFill>
                <a:latin typeface="Franklin Gothic Book" panose="020B0503020102020204" pitchFamily="34" charset="0"/>
              </a:rPr>
              <a:t>Alla fine del 2017, c’erano 235 fondi sostenibili in 56 categorie disponibili per gli investitori americani. Tra il 2019 e il 2021, sono stati complessivamente lanciati 102 fondi. Il patrimonio complessivo in gestione sostenibile si attesta a </a:t>
            </a:r>
            <a:r>
              <a:rPr lang="it-IT" sz="2000" b="1" dirty="0">
                <a:solidFill>
                  <a:schemeClr val="tx1">
                    <a:lumMod val="50000"/>
                    <a:lumOff val="50000"/>
                  </a:schemeClr>
                </a:solidFill>
                <a:latin typeface="Franklin Gothic Book" panose="020B0503020102020204" pitchFamily="34" charset="0"/>
              </a:rPr>
              <a:t>95 miliardi </a:t>
            </a:r>
            <a:r>
              <a:rPr lang="it-IT" sz="2000" dirty="0">
                <a:solidFill>
                  <a:schemeClr val="tx1">
                    <a:lumMod val="50000"/>
                    <a:lumOff val="50000"/>
                  </a:schemeClr>
                </a:solidFill>
                <a:latin typeface="Franklin Gothic Book" panose="020B0503020102020204" pitchFamily="34" charset="0"/>
              </a:rPr>
              <a:t>di dollari</a:t>
            </a:r>
          </a:p>
          <a:p>
            <a:pPr marL="457200" indent="-277813">
              <a:spcAft>
                <a:spcPts val="600"/>
              </a:spcAft>
            </a:pPr>
            <a:r>
              <a:rPr lang="it-IT" sz="2000" dirty="0">
                <a:solidFill>
                  <a:schemeClr val="tx1">
                    <a:lumMod val="50000"/>
                    <a:lumOff val="50000"/>
                  </a:schemeClr>
                </a:solidFill>
                <a:latin typeface="Franklin Gothic Book" panose="020B0503020102020204" pitchFamily="34" charset="0"/>
              </a:rPr>
              <a:t>Oltre la metà dei fondi sostenibili ha ottenuto </a:t>
            </a:r>
            <a:r>
              <a:rPr lang="it-IT" sz="2000" b="1" dirty="0">
                <a:solidFill>
                  <a:schemeClr val="tx1">
                    <a:lumMod val="50000"/>
                    <a:lumOff val="50000"/>
                  </a:schemeClr>
                </a:solidFill>
                <a:latin typeface="Franklin Gothic Book" panose="020B0503020102020204" pitchFamily="34" charset="0"/>
              </a:rPr>
              <a:t>performance migliori </a:t>
            </a:r>
            <a:r>
              <a:rPr lang="it-IT" sz="2000" dirty="0">
                <a:solidFill>
                  <a:schemeClr val="tx1">
                    <a:lumMod val="50000"/>
                    <a:lumOff val="50000"/>
                  </a:schemeClr>
                </a:solidFill>
                <a:latin typeface="Franklin Gothic Book" panose="020B0503020102020204" pitchFamily="34" charset="0"/>
              </a:rPr>
              <a:t>rispetto all’universo dei fondi nel loro complesso</a:t>
            </a:r>
          </a:p>
          <a:p>
            <a:pPr marL="457200" indent="-277813">
              <a:spcAft>
                <a:spcPts val="600"/>
              </a:spcAft>
            </a:pPr>
            <a:r>
              <a:rPr lang="it-IT" sz="2000" dirty="0">
                <a:solidFill>
                  <a:schemeClr val="tx1">
                    <a:lumMod val="50000"/>
                    <a:lumOff val="50000"/>
                  </a:schemeClr>
                </a:solidFill>
                <a:latin typeface="Franklin Gothic Book" panose="020B0503020102020204" pitchFamily="34" charset="0"/>
              </a:rPr>
              <a:t>Anche le banche si stanno adeguando, integrando i propri sistemi di valutazione con i criteri ESG</a:t>
            </a:r>
          </a:p>
        </p:txBody>
      </p:sp>
      <p:sp>
        <p:nvSpPr>
          <p:cNvPr id="5" name="Rettangolo 4">
            <a:extLst>
              <a:ext uri="{FF2B5EF4-FFF2-40B4-BE49-F238E27FC236}">
                <a16:creationId xmlns:a16="http://schemas.microsoft.com/office/drawing/2014/main" id="{CF7ED7B0-5E44-1C0D-4805-371AFAB5B2BB}"/>
              </a:ext>
            </a:extLst>
          </p:cNvPr>
          <p:cNvSpPr/>
          <p:nvPr/>
        </p:nvSpPr>
        <p:spPr>
          <a:xfrm>
            <a:off x="2216427" y="5119830"/>
            <a:ext cx="7991060" cy="1200329"/>
          </a:xfrm>
          <a:prstGeom prst="rect">
            <a:avLst/>
          </a:prstGeom>
        </p:spPr>
        <p:txBody>
          <a:bodyPr wrap="square">
            <a:spAutoFit/>
          </a:bodyPr>
          <a:lstStyle/>
          <a:p>
            <a:pPr algn="just"/>
            <a:r>
              <a:rPr lang="it-IT" dirty="0">
                <a:solidFill>
                  <a:schemeClr val="tx1">
                    <a:lumMod val="50000"/>
                    <a:lumOff val="50000"/>
                  </a:schemeClr>
                </a:solidFill>
                <a:latin typeface="Franklin Gothic Book" panose="020B0503020102020204" pitchFamily="34" charset="0"/>
              </a:rPr>
              <a:t>L’acronimo </a:t>
            </a:r>
            <a:r>
              <a:rPr lang="it-IT" b="1" dirty="0">
                <a:solidFill>
                  <a:schemeClr val="tx1">
                    <a:lumMod val="50000"/>
                    <a:lumOff val="50000"/>
                  </a:schemeClr>
                </a:solidFill>
                <a:latin typeface="Franklin Gothic Book" panose="020B0503020102020204" pitchFamily="34" charset="0"/>
              </a:rPr>
              <a:t>ESG</a:t>
            </a:r>
            <a:r>
              <a:rPr lang="it-IT" dirty="0">
                <a:solidFill>
                  <a:schemeClr val="tx1">
                    <a:lumMod val="50000"/>
                    <a:lumOff val="50000"/>
                  </a:schemeClr>
                </a:solidFill>
                <a:latin typeface="Franklin Gothic Book" panose="020B0503020102020204" pitchFamily="34" charset="0"/>
              </a:rPr>
              <a:t> sta per </a:t>
            </a:r>
            <a:r>
              <a:rPr lang="it-IT" b="1" i="1" dirty="0" err="1">
                <a:solidFill>
                  <a:schemeClr val="tx1">
                    <a:lumMod val="50000"/>
                    <a:lumOff val="50000"/>
                  </a:schemeClr>
                </a:solidFill>
                <a:latin typeface="Franklin Gothic Book" panose="020B0503020102020204" pitchFamily="34" charset="0"/>
              </a:rPr>
              <a:t>Environmental</a:t>
            </a:r>
            <a:r>
              <a:rPr lang="it-IT" b="1" i="1" dirty="0">
                <a:solidFill>
                  <a:schemeClr val="tx1">
                    <a:lumMod val="50000"/>
                    <a:lumOff val="50000"/>
                  </a:schemeClr>
                </a:solidFill>
                <a:latin typeface="Franklin Gothic Book" panose="020B0503020102020204" pitchFamily="34" charset="0"/>
              </a:rPr>
              <a:t>, Social, Governance</a:t>
            </a:r>
            <a:r>
              <a:rPr lang="it-IT" dirty="0">
                <a:solidFill>
                  <a:schemeClr val="tx1">
                    <a:lumMod val="50000"/>
                    <a:lumOff val="50000"/>
                  </a:schemeClr>
                </a:solidFill>
                <a:latin typeface="Franklin Gothic Book" panose="020B0503020102020204" pitchFamily="34" charset="0"/>
              </a:rPr>
              <a:t> si utilizza in ambito economico/finanziario per indicare tutte quelle attività legate all’</a:t>
            </a:r>
            <a:r>
              <a:rPr lang="it-IT" b="1" dirty="0">
                <a:solidFill>
                  <a:schemeClr val="tx1">
                    <a:lumMod val="50000"/>
                    <a:lumOff val="50000"/>
                  </a:schemeClr>
                </a:solidFill>
                <a:latin typeface="Franklin Gothic Book" panose="020B0503020102020204" pitchFamily="34" charset="0"/>
              </a:rPr>
              <a:t>investimento responsabile</a:t>
            </a:r>
            <a:r>
              <a:rPr lang="it-IT" dirty="0">
                <a:solidFill>
                  <a:schemeClr val="tx1">
                    <a:lumMod val="50000"/>
                    <a:lumOff val="50000"/>
                  </a:schemeClr>
                </a:solidFill>
                <a:latin typeface="Franklin Gothic Book" panose="020B0503020102020204" pitchFamily="34" charset="0"/>
              </a:rPr>
              <a:t> (IR) che perseguono gli obiettivi tipici della gestione finanziaria tenendo in considerazione aspetti di </a:t>
            </a:r>
            <a:r>
              <a:rPr lang="it-IT" b="1" dirty="0">
                <a:solidFill>
                  <a:schemeClr val="tx1">
                    <a:lumMod val="50000"/>
                    <a:lumOff val="50000"/>
                  </a:schemeClr>
                </a:solidFill>
                <a:latin typeface="Franklin Gothic Book" panose="020B0503020102020204" pitchFamily="34" charset="0"/>
              </a:rPr>
              <a:t>natura ambientale, sociale e di governance</a:t>
            </a:r>
            <a:endParaRPr lang="it-IT" dirty="0">
              <a:solidFill>
                <a:schemeClr val="tx1">
                  <a:lumMod val="50000"/>
                  <a:lumOff val="50000"/>
                </a:schemeClr>
              </a:solidFill>
              <a:latin typeface="Franklin Gothic Book" panose="020B0503020102020204" pitchFamily="34" charset="0"/>
            </a:endParaRPr>
          </a:p>
        </p:txBody>
      </p:sp>
      <p:cxnSp>
        <p:nvCxnSpPr>
          <p:cNvPr id="7" name="Connettore 1 5">
            <a:extLst>
              <a:ext uri="{FF2B5EF4-FFF2-40B4-BE49-F238E27FC236}">
                <a16:creationId xmlns:a16="http://schemas.microsoft.com/office/drawing/2014/main" id="{CA488CA7-3FF2-B9EE-C918-88C8EEF8A52B}"/>
              </a:ext>
            </a:extLst>
          </p:cNvPr>
          <p:cNvCxnSpPr/>
          <p:nvPr/>
        </p:nvCxnSpPr>
        <p:spPr>
          <a:xfrm>
            <a:off x="2522103" y="5065458"/>
            <a:ext cx="71287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39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4" name="Grafico 2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97586097"/>
              </p:ext>
            </p:extLst>
          </p:nvPr>
        </p:nvGraphicFramePr>
        <p:xfrm>
          <a:off x="2442354" y="1731128"/>
          <a:ext cx="6001890" cy="4800921"/>
        </p:xfrm>
        <a:graphic>
          <a:graphicData uri="http://schemas.openxmlformats.org/drawingml/2006/chart">
            <c:chart xmlns:c="http://schemas.openxmlformats.org/drawingml/2006/chart" xmlns:r="http://schemas.openxmlformats.org/officeDocument/2006/relationships" r:id="rId4"/>
          </a:graphicData>
        </a:graphic>
      </p:graphicFrame>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1268568" cy="844136"/>
          </a:xfrm>
        </p:spPr>
        <p:txBody>
          <a:bodyPr>
            <a:normAutofit/>
          </a:bodyPr>
          <a:lstStyle/>
          <a:p>
            <a:r>
              <a:rPr lang="it-IT" dirty="0">
                <a:latin typeface="Franklin Gothic Demi" panose="020B0703020102020204" pitchFamily="34" charset="0"/>
              </a:rPr>
              <a:t>PNRR: 222 mld di investimenti e riforme </a:t>
            </a:r>
          </a:p>
        </p:txBody>
      </p:sp>
      <p:pic>
        <p:nvPicPr>
          <p:cNvPr id="9" name="Picture 4" descr="File:Flag of Italy.svg - Wikipedia">
            <a:hlinkClick r:id="rId5"/>
            <a:extLst>
              <a:ext uri="{FF2B5EF4-FFF2-40B4-BE49-F238E27FC236}">
                <a16:creationId xmlns:a16="http://schemas.microsoft.com/office/drawing/2014/main" id="{1A405D32-258B-CC42-D42A-5EEE187075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9427" y="3842895"/>
            <a:ext cx="955527" cy="6370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upload.wikimedia.org/wikipedia/commons/thumb/b/...">
            <a:extLst>
              <a:ext uri="{FF2B5EF4-FFF2-40B4-BE49-F238E27FC236}">
                <a16:creationId xmlns:a16="http://schemas.microsoft.com/office/drawing/2014/main" id="{F3AF4AD3-1F9B-98F7-79F6-7E952D6B6819}"/>
              </a:ext>
            </a:extLst>
          </p:cNvPr>
          <p:cNvPicPr>
            <a:picLocks noChangeAspect="1" noChangeArrowheads="1"/>
          </p:cNvPicPr>
          <p:nvPr/>
        </p:nvPicPr>
        <p:blipFill>
          <a:blip r:embed="rId7"/>
          <a:srcRect/>
          <a:stretch>
            <a:fillRect/>
          </a:stretch>
        </p:blipFill>
        <p:spPr bwMode="auto">
          <a:xfrm>
            <a:off x="2184993" y="3783268"/>
            <a:ext cx="1042177" cy="69664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79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0" name="Grafico 9">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213878819"/>
              </p:ext>
            </p:extLst>
          </p:nvPr>
        </p:nvGraphicFramePr>
        <p:xfrm>
          <a:off x="2488018" y="1669312"/>
          <a:ext cx="6900531" cy="550766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1268568" cy="844136"/>
          </a:xfrm>
        </p:spPr>
        <p:txBody>
          <a:bodyPr>
            <a:normAutofit fontScale="90000"/>
          </a:bodyPr>
          <a:lstStyle/>
          <a:p>
            <a:r>
              <a:rPr lang="it-IT" dirty="0">
                <a:latin typeface="Franklin Gothic Demi" panose="020B0703020102020204" pitchFamily="34" charset="0"/>
              </a:rPr>
              <a:t>PNRR: Le risorse per le costruzioni nelle 6 missioni  - Miliardi di euro e composizione %</a:t>
            </a:r>
          </a:p>
        </p:txBody>
      </p:sp>
    </p:spTree>
    <p:extLst>
      <p:ext uri="{BB962C8B-B14F-4D97-AF65-F5344CB8AC3E}">
        <p14:creationId xmlns:p14="http://schemas.microsoft.com/office/powerpoint/2010/main" val="152736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1268568" cy="844136"/>
          </a:xfrm>
        </p:spPr>
        <p:txBody>
          <a:bodyPr>
            <a:noAutofit/>
          </a:bodyPr>
          <a:lstStyle/>
          <a:p>
            <a:r>
              <a:rPr lang="it-IT" sz="3200" dirty="0">
                <a:latin typeface="Franklin Gothic Demi" panose="020B0703020102020204" pitchFamily="34" charset="0"/>
              </a:rPr>
              <a:t>Circa 80% delle risorse del Recovery destinate alla transizione ecologica (71,7 mld) coinvolge il settore delle costruzioni </a:t>
            </a:r>
          </a:p>
        </p:txBody>
      </p:sp>
      <p:pic>
        <p:nvPicPr>
          <p:cNvPr id="6" name="Immagine 5">
            <a:extLst>
              <a:ext uri="{FF2B5EF4-FFF2-40B4-BE49-F238E27FC236}">
                <a16:creationId xmlns:a16="http://schemas.microsoft.com/office/drawing/2014/main" id="{BF0BBEDE-E944-17C1-CA11-DBDAFC5DBC76}"/>
              </a:ext>
            </a:extLst>
          </p:cNvPr>
          <p:cNvPicPr>
            <a:picLocks noChangeAspect="1"/>
          </p:cNvPicPr>
          <p:nvPr/>
        </p:nvPicPr>
        <p:blipFill>
          <a:blip r:embed="rId4"/>
          <a:stretch>
            <a:fillRect/>
          </a:stretch>
        </p:blipFill>
        <p:spPr>
          <a:xfrm>
            <a:off x="1997897" y="1396794"/>
            <a:ext cx="8680159" cy="5721697"/>
          </a:xfrm>
          <a:prstGeom prst="rect">
            <a:avLst/>
          </a:prstGeom>
        </p:spPr>
      </p:pic>
    </p:spTree>
    <p:extLst>
      <p:ext uri="{BB962C8B-B14F-4D97-AF65-F5344CB8AC3E}">
        <p14:creationId xmlns:p14="http://schemas.microsoft.com/office/powerpoint/2010/main" val="315143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Costruzioni: un anno record</a:t>
            </a:r>
          </a:p>
        </p:txBody>
      </p:sp>
      <p:pic>
        <p:nvPicPr>
          <p:cNvPr id="2" name="Picture 2">
            <a:extLst>
              <a:ext uri="{FF2B5EF4-FFF2-40B4-BE49-F238E27FC236}">
                <a16:creationId xmlns:a16="http://schemas.microsoft.com/office/drawing/2014/main" id="{4E056464-0F60-27E2-4F76-BB0183842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585" y="2043643"/>
            <a:ext cx="4842765" cy="6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2424C227-7AF9-1B73-777E-21342D8E8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135" y="2882114"/>
            <a:ext cx="6728715" cy="39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477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1268568" cy="844136"/>
          </a:xfrm>
        </p:spPr>
        <p:txBody>
          <a:bodyPr>
            <a:noAutofit/>
          </a:bodyPr>
          <a:lstStyle/>
          <a:p>
            <a:r>
              <a:rPr lang="it-IT" sz="3200" dirty="0">
                <a:latin typeface="Franklin Gothic Demi" panose="020B0703020102020204" pitchFamily="34" charset="0"/>
              </a:rPr>
              <a:t>64 mld€ per favorire la transizione ecologica suddivisi in molti programmi</a:t>
            </a:r>
          </a:p>
        </p:txBody>
      </p:sp>
      <p:pic>
        <p:nvPicPr>
          <p:cNvPr id="13" name="Immagine 12">
            <a:extLst>
              <a:ext uri="{FF2B5EF4-FFF2-40B4-BE49-F238E27FC236}">
                <a16:creationId xmlns:a16="http://schemas.microsoft.com/office/drawing/2014/main" id="{9CD3511B-BDC1-DCDA-9E5E-471E75803A43}"/>
              </a:ext>
            </a:extLst>
          </p:cNvPr>
          <p:cNvPicPr>
            <a:picLocks noChangeAspect="1"/>
          </p:cNvPicPr>
          <p:nvPr/>
        </p:nvPicPr>
        <p:blipFill>
          <a:blip r:embed="rId4"/>
          <a:stretch>
            <a:fillRect/>
          </a:stretch>
        </p:blipFill>
        <p:spPr>
          <a:xfrm>
            <a:off x="781684" y="1918364"/>
            <a:ext cx="10321841" cy="4822678"/>
          </a:xfrm>
          <a:prstGeom prst="rect">
            <a:avLst/>
          </a:prstGeom>
        </p:spPr>
      </p:pic>
    </p:spTree>
    <p:extLst>
      <p:ext uri="{BB962C8B-B14F-4D97-AF65-F5344CB8AC3E}">
        <p14:creationId xmlns:p14="http://schemas.microsoft.com/office/powerpoint/2010/main" val="1563484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1268568" cy="844136"/>
          </a:xfrm>
        </p:spPr>
        <p:txBody>
          <a:bodyPr>
            <a:noAutofit/>
          </a:bodyPr>
          <a:lstStyle/>
          <a:p>
            <a:r>
              <a:rPr lang="it-IT" sz="3200" dirty="0">
                <a:latin typeface="Franklin Gothic Demi" panose="020B0703020102020204" pitchFamily="34" charset="0"/>
              </a:rPr>
              <a:t>PNRR: le risorse per l’edilizia «territorializzate»</a:t>
            </a:r>
          </a:p>
        </p:txBody>
      </p:sp>
      <p:graphicFrame>
        <p:nvGraphicFramePr>
          <p:cNvPr id="7" name="Grafico 6">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1832250021"/>
              </p:ext>
            </p:extLst>
          </p:nvPr>
        </p:nvGraphicFramePr>
        <p:xfrm>
          <a:off x="1412580" y="1145214"/>
          <a:ext cx="7805848" cy="55001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7471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6"/>
            <a:ext cx="11268568" cy="844136"/>
          </a:xfrm>
        </p:spPr>
        <p:txBody>
          <a:bodyPr>
            <a:noAutofit/>
          </a:bodyPr>
          <a:lstStyle/>
          <a:p>
            <a:r>
              <a:rPr lang="it-IT" sz="3000" dirty="0">
                <a:latin typeface="Franklin Gothic Demi" panose="020B0703020102020204" pitchFamily="34" charset="0"/>
              </a:rPr>
              <a:t>PNRR: la distribuzione regionale delle risorse «territorializzate»</a:t>
            </a:r>
          </a:p>
        </p:txBody>
      </p:sp>
      <p:sp>
        <p:nvSpPr>
          <p:cNvPr id="5" name="Titolo 1">
            <a:extLst>
              <a:ext uri="{FF2B5EF4-FFF2-40B4-BE49-F238E27FC236}">
                <a16:creationId xmlns:a16="http://schemas.microsoft.com/office/drawing/2014/main" id="{D13120AA-C73D-5234-66F6-1DC754005227}"/>
              </a:ext>
            </a:extLst>
          </p:cNvPr>
          <p:cNvSpPr txBox="1">
            <a:spLocks/>
          </p:cNvSpPr>
          <p:nvPr/>
        </p:nvSpPr>
        <p:spPr>
          <a:xfrm>
            <a:off x="8787366" y="2375866"/>
            <a:ext cx="2286000" cy="1643527"/>
          </a:xfrm>
          <a:prstGeom prst="rect">
            <a:avLst/>
          </a:prstGeom>
          <a:ln>
            <a:noFill/>
          </a:ln>
        </p:spPr>
        <p:txBody>
          <a:bodyPr vert="horz" wrap="square" lIns="91440" tIns="45720" rIns="91440" bIns="45720"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it-IT" sz="1600" b="1" dirty="0">
                <a:solidFill>
                  <a:srgbClr val="183062"/>
                </a:solidFill>
                <a:cs typeface="Calibri"/>
              </a:rPr>
              <a:t>Le risorse per l’edilizia «territorializzate» a livello regionale </a:t>
            </a:r>
            <a:r>
              <a:rPr lang="it-IT" sz="1600" dirty="0">
                <a:solidFill>
                  <a:srgbClr val="183062"/>
                </a:solidFill>
                <a:cs typeface="Calibri"/>
              </a:rPr>
              <a:t>ammontano a </a:t>
            </a:r>
            <a:r>
              <a:rPr lang="it-IT" sz="1600" b="1" dirty="0">
                <a:solidFill>
                  <a:srgbClr val="183062"/>
                </a:solidFill>
                <a:cs typeface="Calibri"/>
              </a:rPr>
              <a:t>98,4 miliardi e comprendono circa 2,2 miliardi di risorse proprie dei Ministeri competenti  </a:t>
            </a:r>
            <a:endParaRPr lang="it-IT" sz="1400" dirty="0">
              <a:solidFill>
                <a:srgbClr val="183062"/>
              </a:solidFill>
              <a:latin typeface="Calibri"/>
              <a:cs typeface="Calibri"/>
            </a:endParaRPr>
          </a:p>
        </p:txBody>
      </p:sp>
      <p:pic>
        <p:nvPicPr>
          <p:cNvPr id="7" name="Immagine 6">
            <a:extLst>
              <a:ext uri="{FF2B5EF4-FFF2-40B4-BE49-F238E27FC236}">
                <a16:creationId xmlns:a16="http://schemas.microsoft.com/office/drawing/2014/main" id="{CCA29537-D235-F3B5-6C23-37A49B28929A}"/>
              </a:ext>
            </a:extLst>
          </p:cNvPr>
          <p:cNvPicPr>
            <a:picLocks noChangeAspect="1"/>
          </p:cNvPicPr>
          <p:nvPr/>
        </p:nvPicPr>
        <p:blipFill>
          <a:blip r:embed="rId4"/>
          <a:stretch>
            <a:fillRect/>
          </a:stretch>
        </p:blipFill>
        <p:spPr>
          <a:xfrm>
            <a:off x="725671" y="1818862"/>
            <a:ext cx="2831805" cy="4994274"/>
          </a:xfrm>
          <a:prstGeom prst="rect">
            <a:avLst/>
          </a:prstGeom>
        </p:spPr>
      </p:pic>
      <p:pic>
        <p:nvPicPr>
          <p:cNvPr id="16" name="Immagine 15">
            <a:extLst>
              <a:ext uri="{FF2B5EF4-FFF2-40B4-BE49-F238E27FC236}">
                <a16:creationId xmlns:a16="http://schemas.microsoft.com/office/drawing/2014/main" id="{D583917F-853A-65B7-EB8E-E433DD2C2CFE}"/>
              </a:ext>
            </a:extLst>
          </p:cNvPr>
          <p:cNvPicPr>
            <a:picLocks noChangeAspect="1"/>
          </p:cNvPicPr>
          <p:nvPr/>
        </p:nvPicPr>
        <p:blipFill>
          <a:blip r:embed="rId5"/>
          <a:stretch>
            <a:fillRect/>
          </a:stretch>
        </p:blipFill>
        <p:spPr>
          <a:xfrm>
            <a:off x="4003687" y="1809337"/>
            <a:ext cx="4616130" cy="4838872"/>
          </a:xfrm>
          <a:prstGeom prst="rect">
            <a:avLst/>
          </a:prstGeom>
        </p:spPr>
      </p:pic>
    </p:spTree>
    <p:extLst>
      <p:ext uri="{BB962C8B-B14F-4D97-AF65-F5344CB8AC3E}">
        <p14:creationId xmlns:p14="http://schemas.microsoft.com/office/powerpoint/2010/main" val="166609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500523" y="567511"/>
            <a:ext cx="10943303" cy="1325563"/>
          </a:xfrm>
        </p:spPr>
        <p:txBody>
          <a:bodyPr/>
          <a:lstStyle/>
          <a:p>
            <a:r>
              <a:rPr lang="it-IT" dirty="0">
                <a:latin typeface="Franklin Gothic Demi" panose="020B0703020102020204" pitchFamily="34" charset="0"/>
              </a:rPr>
              <a:t>Non si arresta il «caro materiali»</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2" name="Input penna 11">
                <a:extLst>
                  <a:ext uri="{FF2B5EF4-FFF2-40B4-BE49-F238E27FC236}">
                    <a16:creationId xmlns:a16="http://schemas.microsoft.com/office/drawing/2014/main" id="{5C847208-6901-8D7A-7D2B-289B3A5E02FC}"/>
                  </a:ext>
                </a:extLst>
              </p14:cNvPr>
              <p14:cNvContentPartPr/>
              <p14:nvPr/>
            </p14:nvContentPartPr>
            <p14:xfrm>
              <a:off x="3676500" y="4581435"/>
              <a:ext cx="360" cy="360"/>
            </p14:xfrm>
          </p:contentPart>
        </mc:Choice>
        <mc:Fallback xmlns="">
          <p:pic>
            <p:nvPicPr>
              <p:cNvPr id="12" name="Input penna 11">
                <a:extLst>
                  <a:ext uri="{FF2B5EF4-FFF2-40B4-BE49-F238E27FC236}">
                    <a16:creationId xmlns:a16="http://schemas.microsoft.com/office/drawing/2014/main" id="{5C847208-6901-8D7A-7D2B-289B3A5E02FC}"/>
                  </a:ext>
                </a:extLst>
              </p:cNvPr>
              <p:cNvPicPr/>
              <p:nvPr/>
            </p:nvPicPr>
            <p:blipFill>
              <a:blip r:embed="rId5"/>
              <a:stretch>
                <a:fillRect/>
              </a:stretch>
            </p:blipFill>
            <p:spPr>
              <a:xfrm>
                <a:off x="3658500" y="4473435"/>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3" name="Input penna 12">
                <a:extLst>
                  <a:ext uri="{FF2B5EF4-FFF2-40B4-BE49-F238E27FC236}">
                    <a16:creationId xmlns:a16="http://schemas.microsoft.com/office/drawing/2014/main" id="{A1867EFC-3A89-BA27-4825-73D5C39C826B}"/>
                  </a:ext>
                </a:extLst>
              </p14:cNvPr>
              <p14:cNvContentPartPr/>
              <p14:nvPr/>
            </p14:nvContentPartPr>
            <p14:xfrm>
              <a:off x="1095300" y="6724515"/>
              <a:ext cx="360" cy="360"/>
            </p14:xfrm>
          </p:contentPart>
        </mc:Choice>
        <mc:Fallback xmlns="">
          <p:pic>
            <p:nvPicPr>
              <p:cNvPr id="13" name="Input penna 12">
                <a:extLst>
                  <a:ext uri="{FF2B5EF4-FFF2-40B4-BE49-F238E27FC236}">
                    <a16:creationId xmlns:a16="http://schemas.microsoft.com/office/drawing/2014/main" id="{A1867EFC-3A89-BA27-4825-73D5C39C826B}"/>
                  </a:ext>
                </a:extLst>
              </p:cNvPr>
              <p:cNvPicPr/>
              <p:nvPr/>
            </p:nvPicPr>
            <p:blipFill>
              <a:blip r:embed="rId7"/>
              <a:stretch>
                <a:fillRect/>
              </a:stretch>
            </p:blipFill>
            <p:spPr>
              <a:xfrm>
                <a:off x="1077300" y="6616515"/>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4" name="Input penna 13">
                <a:extLst>
                  <a:ext uri="{FF2B5EF4-FFF2-40B4-BE49-F238E27FC236}">
                    <a16:creationId xmlns:a16="http://schemas.microsoft.com/office/drawing/2014/main" id="{8B973392-F862-9B7A-305E-DC06D849D759}"/>
                  </a:ext>
                </a:extLst>
              </p14:cNvPr>
              <p14:cNvContentPartPr/>
              <p14:nvPr/>
            </p14:nvContentPartPr>
            <p14:xfrm>
              <a:off x="6981300" y="2428635"/>
              <a:ext cx="360" cy="360"/>
            </p14:xfrm>
          </p:contentPart>
        </mc:Choice>
        <mc:Fallback xmlns="">
          <p:pic>
            <p:nvPicPr>
              <p:cNvPr id="14" name="Input penna 13">
                <a:extLst>
                  <a:ext uri="{FF2B5EF4-FFF2-40B4-BE49-F238E27FC236}">
                    <a16:creationId xmlns:a16="http://schemas.microsoft.com/office/drawing/2014/main" id="{8B973392-F862-9B7A-305E-DC06D849D759}"/>
                  </a:ext>
                </a:extLst>
              </p:cNvPr>
              <p:cNvPicPr/>
              <p:nvPr/>
            </p:nvPicPr>
            <p:blipFill>
              <a:blip r:embed="rId9"/>
              <a:stretch>
                <a:fillRect/>
              </a:stretch>
            </p:blipFill>
            <p:spPr>
              <a:xfrm>
                <a:off x="6963300" y="2320635"/>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5" name="Input penna 14">
                <a:extLst>
                  <a:ext uri="{FF2B5EF4-FFF2-40B4-BE49-F238E27FC236}">
                    <a16:creationId xmlns:a16="http://schemas.microsoft.com/office/drawing/2014/main" id="{68C8BD1D-8AA5-6C5F-ADF4-C42D1DBD1242}"/>
                  </a:ext>
                </a:extLst>
              </p14:cNvPr>
              <p14:cNvContentPartPr/>
              <p14:nvPr/>
            </p14:nvContentPartPr>
            <p14:xfrm>
              <a:off x="6882300" y="2009595"/>
              <a:ext cx="3960" cy="360"/>
            </p14:xfrm>
          </p:contentPart>
        </mc:Choice>
        <mc:Fallback xmlns="">
          <p:pic>
            <p:nvPicPr>
              <p:cNvPr id="15" name="Input penna 14">
                <a:extLst>
                  <a:ext uri="{FF2B5EF4-FFF2-40B4-BE49-F238E27FC236}">
                    <a16:creationId xmlns:a16="http://schemas.microsoft.com/office/drawing/2014/main" id="{68C8BD1D-8AA5-6C5F-ADF4-C42D1DBD1242}"/>
                  </a:ext>
                </a:extLst>
              </p:cNvPr>
              <p:cNvPicPr/>
              <p:nvPr/>
            </p:nvPicPr>
            <p:blipFill>
              <a:blip r:embed="rId11"/>
              <a:stretch>
                <a:fillRect/>
              </a:stretch>
            </p:blipFill>
            <p:spPr>
              <a:xfrm>
                <a:off x="6864300" y="1901595"/>
                <a:ext cx="396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6" name="Input penna 15">
                <a:extLst>
                  <a:ext uri="{FF2B5EF4-FFF2-40B4-BE49-F238E27FC236}">
                    <a16:creationId xmlns:a16="http://schemas.microsoft.com/office/drawing/2014/main" id="{D1AB426B-9E8C-8D6B-1E19-2303037BB48F}"/>
                  </a:ext>
                </a:extLst>
              </p14:cNvPr>
              <p14:cNvContentPartPr/>
              <p14:nvPr/>
            </p14:nvContentPartPr>
            <p14:xfrm>
              <a:off x="6600780" y="1418835"/>
              <a:ext cx="360" cy="360"/>
            </p14:xfrm>
          </p:contentPart>
        </mc:Choice>
        <mc:Fallback xmlns="">
          <p:pic>
            <p:nvPicPr>
              <p:cNvPr id="16" name="Input penna 15">
                <a:extLst>
                  <a:ext uri="{FF2B5EF4-FFF2-40B4-BE49-F238E27FC236}">
                    <a16:creationId xmlns:a16="http://schemas.microsoft.com/office/drawing/2014/main" id="{D1AB426B-9E8C-8D6B-1E19-2303037BB48F}"/>
                  </a:ext>
                </a:extLst>
              </p:cNvPr>
              <p:cNvPicPr/>
              <p:nvPr/>
            </p:nvPicPr>
            <p:blipFill>
              <a:blip r:embed="rId13"/>
              <a:stretch>
                <a:fillRect/>
              </a:stretch>
            </p:blipFill>
            <p:spPr>
              <a:xfrm>
                <a:off x="6582780" y="1310835"/>
                <a:ext cx="36000" cy="216000"/>
              </a:xfrm>
              <a:prstGeom prst="rect">
                <a:avLst/>
              </a:prstGeom>
            </p:spPr>
          </p:pic>
        </mc:Fallback>
      </mc:AlternateContent>
      <p:pic>
        <p:nvPicPr>
          <p:cNvPr id="8" name="Immagine 7">
            <a:extLst>
              <a:ext uri="{FF2B5EF4-FFF2-40B4-BE49-F238E27FC236}">
                <a16:creationId xmlns:a16="http://schemas.microsoft.com/office/drawing/2014/main" id="{ADB22791-A572-941C-ED23-591BE3D1C520}"/>
              </a:ext>
            </a:extLst>
          </p:cNvPr>
          <p:cNvPicPr>
            <a:picLocks noChangeAspect="1"/>
          </p:cNvPicPr>
          <p:nvPr/>
        </p:nvPicPr>
        <p:blipFill>
          <a:blip r:embed="rId14"/>
          <a:stretch>
            <a:fillRect/>
          </a:stretch>
        </p:blipFill>
        <p:spPr>
          <a:xfrm>
            <a:off x="83715" y="1403455"/>
            <a:ext cx="4982297" cy="2706624"/>
          </a:xfrm>
          <a:prstGeom prst="rect">
            <a:avLst/>
          </a:prstGeom>
        </p:spPr>
      </p:pic>
      <p:pic>
        <p:nvPicPr>
          <p:cNvPr id="9" name="Immagine 8">
            <a:extLst>
              <a:ext uri="{FF2B5EF4-FFF2-40B4-BE49-F238E27FC236}">
                <a16:creationId xmlns:a16="http://schemas.microsoft.com/office/drawing/2014/main" id="{A347E507-E1A2-4316-8857-04D8E412897E}"/>
              </a:ext>
            </a:extLst>
          </p:cNvPr>
          <p:cNvPicPr>
            <a:picLocks noChangeAspect="1"/>
          </p:cNvPicPr>
          <p:nvPr/>
        </p:nvPicPr>
        <p:blipFill>
          <a:blip r:embed="rId15"/>
          <a:stretch>
            <a:fillRect/>
          </a:stretch>
        </p:blipFill>
        <p:spPr>
          <a:xfrm>
            <a:off x="5524523" y="1478586"/>
            <a:ext cx="5549463" cy="2715968"/>
          </a:xfrm>
          <a:prstGeom prst="rect">
            <a:avLst/>
          </a:prstGeom>
        </p:spPr>
      </p:pic>
      <p:pic>
        <p:nvPicPr>
          <p:cNvPr id="11" name="Immagine 10">
            <a:extLst>
              <a:ext uri="{FF2B5EF4-FFF2-40B4-BE49-F238E27FC236}">
                <a16:creationId xmlns:a16="http://schemas.microsoft.com/office/drawing/2014/main" id="{F831124C-9887-6B42-42FE-561E18EF23B2}"/>
              </a:ext>
            </a:extLst>
          </p:cNvPr>
          <p:cNvPicPr>
            <a:picLocks noChangeAspect="1"/>
          </p:cNvPicPr>
          <p:nvPr/>
        </p:nvPicPr>
        <p:blipFill>
          <a:blip r:embed="rId16"/>
          <a:stretch>
            <a:fillRect/>
          </a:stretch>
        </p:blipFill>
        <p:spPr>
          <a:xfrm>
            <a:off x="0" y="4222135"/>
            <a:ext cx="4982297" cy="2462787"/>
          </a:xfrm>
          <a:prstGeom prst="rect">
            <a:avLst/>
          </a:prstGeom>
        </p:spPr>
      </p:pic>
      <p:pic>
        <p:nvPicPr>
          <p:cNvPr id="18" name="Immagine 17">
            <a:extLst>
              <a:ext uri="{FF2B5EF4-FFF2-40B4-BE49-F238E27FC236}">
                <a16:creationId xmlns:a16="http://schemas.microsoft.com/office/drawing/2014/main" id="{4CC16921-B963-C3D8-0AAB-64A2C255554F}"/>
              </a:ext>
            </a:extLst>
          </p:cNvPr>
          <p:cNvPicPr>
            <a:picLocks noChangeAspect="1"/>
          </p:cNvPicPr>
          <p:nvPr/>
        </p:nvPicPr>
        <p:blipFill>
          <a:blip r:embed="rId17"/>
          <a:stretch>
            <a:fillRect/>
          </a:stretch>
        </p:blipFill>
        <p:spPr>
          <a:xfrm>
            <a:off x="5575677" y="4236910"/>
            <a:ext cx="5447157" cy="2559768"/>
          </a:xfrm>
          <a:prstGeom prst="rect">
            <a:avLst/>
          </a:prstGeom>
        </p:spPr>
      </p:pic>
      <p:sp>
        <p:nvSpPr>
          <p:cNvPr id="19" name="CasellaDiTesto 18">
            <a:extLst>
              <a:ext uri="{FF2B5EF4-FFF2-40B4-BE49-F238E27FC236}">
                <a16:creationId xmlns:a16="http://schemas.microsoft.com/office/drawing/2014/main" id="{3067DD18-3985-8CEF-CF9F-7A2D3E6AB758}"/>
              </a:ext>
            </a:extLst>
          </p:cNvPr>
          <p:cNvSpPr txBox="1"/>
          <p:nvPr/>
        </p:nvSpPr>
        <p:spPr>
          <a:xfrm>
            <a:off x="44596" y="6612575"/>
            <a:ext cx="7925696" cy="276999"/>
          </a:xfrm>
          <a:prstGeom prst="rect">
            <a:avLst/>
          </a:prstGeom>
          <a:noFill/>
        </p:spPr>
        <p:txBody>
          <a:bodyPr wrap="square" rtlCol="0">
            <a:spAutoFit/>
          </a:bodyPr>
          <a:lstStyle/>
          <a:p>
            <a:r>
              <a:rPr lang="it-IT" sz="1200" dirty="0"/>
              <a:t>Elaborazione Ance su dati </a:t>
            </a:r>
            <a:r>
              <a:rPr lang="it-IT" sz="1200" dirty="0" err="1"/>
              <a:t>Metalbullettin</a:t>
            </a:r>
            <a:r>
              <a:rPr lang="it-IT" sz="1200" dirty="0"/>
              <a:t> (Acciaio), </a:t>
            </a:r>
            <a:r>
              <a:rPr lang="it-IT" sz="1200" dirty="0" err="1"/>
              <a:t>Argus</a:t>
            </a:r>
            <a:r>
              <a:rPr lang="it-IT" sz="1200" dirty="0"/>
              <a:t> (Bitume) e Prometeia (Energia e Gas)</a:t>
            </a:r>
          </a:p>
        </p:txBody>
      </p:sp>
      <p:sp>
        <p:nvSpPr>
          <p:cNvPr id="20" name="Rettangolo 19">
            <a:extLst>
              <a:ext uri="{FF2B5EF4-FFF2-40B4-BE49-F238E27FC236}">
                <a16:creationId xmlns:a16="http://schemas.microsoft.com/office/drawing/2014/main" id="{1E8CAFD0-153B-DB36-AFB6-3C163CFD2B37}"/>
              </a:ext>
            </a:extLst>
          </p:cNvPr>
          <p:cNvSpPr/>
          <p:nvPr/>
        </p:nvSpPr>
        <p:spPr>
          <a:xfrm>
            <a:off x="2197905" y="1478586"/>
            <a:ext cx="1035081" cy="302471"/>
          </a:xfrm>
          <a:prstGeom prst="rect">
            <a:avLst/>
          </a:prstGeom>
          <a:solidFill>
            <a:srgbClr val="002060"/>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394" b="0" i="0" u="none" strike="noStrike" kern="1200" cap="none" spc="0" normalizeH="0" baseline="0" noProof="0" dirty="0">
                <a:ln>
                  <a:noFill/>
                </a:ln>
                <a:solidFill>
                  <a:prstClr val="white"/>
                </a:solidFill>
                <a:effectLst/>
                <a:uLnTx/>
                <a:uFillTx/>
                <a:latin typeface="Calibri" panose="020F0502020204030204"/>
                <a:ea typeface="+mn-ea"/>
                <a:cs typeface="+mn-cs"/>
              </a:rPr>
              <a:t>Acciaio</a:t>
            </a:r>
          </a:p>
        </p:txBody>
      </p:sp>
      <p:sp>
        <p:nvSpPr>
          <p:cNvPr id="21" name="Ovale 20">
            <a:extLst>
              <a:ext uri="{FF2B5EF4-FFF2-40B4-BE49-F238E27FC236}">
                <a16:creationId xmlns:a16="http://schemas.microsoft.com/office/drawing/2014/main" id="{D760EA6D-28D2-8AA3-FA4F-33D7A2A9ED12}"/>
              </a:ext>
            </a:extLst>
          </p:cNvPr>
          <p:cNvSpPr/>
          <p:nvPr/>
        </p:nvSpPr>
        <p:spPr>
          <a:xfrm>
            <a:off x="4901426" y="1762768"/>
            <a:ext cx="931970" cy="856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t>+48,1%</a:t>
            </a:r>
          </a:p>
        </p:txBody>
      </p:sp>
      <p:sp>
        <p:nvSpPr>
          <p:cNvPr id="22" name="Rettangolo 21">
            <a:extLst>
              <a:ext uri="{FF2B5EF4-FFF2-40B4-BE49-F238E27FC236}">
                <a16:creationId xmlns:a16="http://schemas.microsoft.com/office/drawing/2014/main" id="{29DCA7D9-81EC-8AA0-647A-F2B8EC1C722D}"/>
              </a:ext>
            </a:extLst>
          </p:cNvPr>
          <p:cNvSpPr/>
          <p:nvPr/>
        </p:nvSpPr>
        <p:spPr>
          <a:xfrm>
            <a:off x="7970292" y="1487930"/>
            <a:ext cx="1134472" cy="291599"/>
          </a:xfrm>
          <a:prstGeom prst="rect">
            <a:avLst/>
          </a:prstGeom>
          <a:solidFill>
            <a:srgbClr val="002060"/>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394" b="0" i="0" u="none" strike="noStrike" kern="1200" cap="none" spc="0" normalizeH="0" baseline="0" noProof="0" dirty="0">
                <a:ln>
                  <a:noFill/>
                </a:ln>
                <a:solidFill>
                  <a:prstClr val="white"/>
                </a:solidFill>
                <a:effectLst/>
                <a:uLnTx/>
                <a:uFillTx/>
                <a:latin typeface="Calibri" panose="020F0502020204030204"/>
                <a:ea typeface="+mn-ea"/>
                <a:cs typeface="+mn-cs"/>
              </a:rPr>
              <a:t>Bitume</a:t>
            </a:r>
          </a:p>
        </p:txBody>
      </p:sp>
      <p:sp>
        <p:nvSpPr>
          <p:cNvPr id="23" name="Ovale 22">
            <a:extLst>
              <a:ext uri="{FF2B5EF4-FFF2-40B4-BE49-F238E27FC236}">
                <a16:creationId xmlns:a16="http://schemas.microsoft.com/office/drawing/2014/main" id="{D4C0658B-BA11-6E3C-3BD4-742611CDC852}"/>
              </a:ext>
            </a:extLst>
          </p:cNvPr>
          <p:cNvSpPr/>
          <p:nvPr/>
        </p:nvSpPr>
        <p:spPr>
          <a:xfrm>
            <a:off x="10971477" y="1868979"/>
            <a:ext cx="881236" cy="8557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t>+47,6%</a:t>
            </a:r>
          </a:p>
        </p:txBody>
      </p:sp>
      <p:sp>
        <p:nvSpPr>
          <p:cNvPr id="24" name="Rettangolo 23">
            <a:extLst>
              <a:ext uri="{FF2B5EF4-FFF2-40B4-BE49-F238E27FC236}">
                <a16:creationId xmlns:a16="http://schemas.microsoft.com/office/drawing/2014/main" id="{7AC6ABB8-C3E7-4941-9D77-0B531A63B0AE}"/>
              </a:ext>
            </a:extLst>
          </p:cNvPr>
          <p:cNvSpPr/>
          <p:nvPr/>
        </p:nvSpPr>
        <p:spPr>
          <a:xfrm>
            <a:off x="1775667" y="4110079"/>
            <a:ext cx="2050759" cy="373710"/>
          </a:xfrm>
          <a:prstGeom prst="rect">
            <a:avLst/>
          </a:prstGeom>
          <a:solidFill>
            <a:srgbClr val="002060"/>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394" b="0" i="0" u="none" strike="noStrike" kern="1200" cap="none" spc="0" normalizeH="0" baseline="0" noProof="0" dirty="0">
                <a:ln>
                  <a:noFill/>
                </a:ln>
                <a:solidFill>
                  <a:prstClr val="white"/>
                </a:solidFill>
                <a:effectLst/>
                <a:uLnTx/>
                <a:uFillTx/>
                <a:latin typeface="Calibri" panose="020F0502020204030204"/>
                <a:ea typeface="+mn-ea"/>
                <a:cs typeface="+mn-cs"/>
              </a:rPr>
              <a:t>Energia elettrica</a:t>
            </a:r>
          </a:p>
        </p:txBody>
      </p:sp>
      <p:sp>
        <p:nvSpPr>
          <p:cNvPr id="25" name="Ovale 24">
            <a:extLst>
              <a:ext uri="{FF2B5EF4-FFF2-40B4-BE49-F238E27FC236}">
                <a16:creationId xmlns:a16="http://schemas.microsoft.com/office/drawing/2014/main" id="{22893630-0C14-55EA-8A68-3EC33227D6FC}"/>
              </a:ext>
            </a:extLst>
          </p:cNvPr>
          <p:cNvSpPr/>
          <p:nvPr/>
        </p:nvSpPr>
        <p:spPr>
          <a:xfrm>
            <a:off x="4872686" y="4534682"/>
            <a:ext cx="931970" cy="856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t>+301,7%</a:t>
            </a:r>
          </a:p>
        </p:txBody>
      </p:sp>
      <p:sp>
        <p:nvSpPr>
          <p:cNvPr id="26" name="Rettangolo 25">
            <a:extLst>
              <a:ext uri="{FF2B5EF4-FFF2-40B4-BE49-F238E27FC236}">
                <a16:creationId xmlns:a16="http://schemas.microsoft.com/office/drawing/2014/main" id="{E5FC5704-2D66-162A-B941-4C8446F799DC}"/>
              </a:ext>
            </a:extLst>
          </p:cNvPr>
          <p:cNvSpPr/>
          <p:nvPr/>
        </p:nvSpPr>
        <p:spPr>
          <a:xfrm>
            <a:off x="7833424" y="4232547"/>
            <a:ext cx="1802956" cy="328050"/>
          </a:xfrm>
          <a:prstGeom prst="rect">
            <a:avLst/>
          </a:prstGeom>
          <a:solidFill>
            <a:srgbClr val="002060"/>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394" b="0" i="0" u="none" strike="noStrike" kern="1200" cap="none" spc="0" normalizeH="0" baseline="0" noProof="0" dirty="0">
                <a:ln>
                  <a:noFill/>
                </a:ln>
                <a:solidFill>
                  <a:prstClr val="white"/>
                </a:solidFill>
                <a:effectLst/>
                <a:uLnTx/>
                <a:uFillTx/>
                <a:latin typeface="Calibri" panose="020F0502020204030204"/>
                <a:ea typeface="+mn-ea"/>
                <a:cs typeface="+mn-cs"/>
              </a:rPr>
              <a:t>Gas naturale </a:t>
            </a:r>
          </a:p>
        </p:txBody>
      </p:sp>
      <p:sp>
        <p:nvSpPr>
          <p:cNvPr id="27" name="Ovale 26">
            <a:extLst>
              <a:ext uri="{FF2B5EF4-FFF2-40B4-BE49-F238E27FC236}">
                <a16:creationId xmlns:a16="http://schemas.microsoft.com/office/drawing/2014/main" id="{F158DD22-75AC-7FF4-CB9D-24FCE4CA2A75}"/>
              </a:ext>
            </a:extLst>
          </p:cNvPr>
          <p:cNvSpPr/>
          <p:nvPr/>
        </p:nvSpPr>
        <p:spPr>
          <a:xfrm>
            <a:off x="10971477" y="4036571"/>
            <a:ext cx="931970" cy="9819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a:t>+371,5%</a:t>
            </a:r>
          </a:p>
        </p:txBody>
      </p:sp>
    </p:spTree>
    <p:extLst>
      <p:ext uri="{BB962C8B-B14F-4D97-AF65-F5344CB8AC3E}">
        <p14:creationId xmlns:p14="http://schemas.microsoft.com/office/powerpoint/2010/main" val="4092634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562357" y="873037"/>
            <a:ext cx="11268568" cy="844136"/>
          </a:xfrm>
        </p:spPr>
        <p:txBody>
          <a:bodyPr>
            <a:noAutofit/>
          </a:bodyPr>
          <a:lstStyle/>
          <a:p>
            <a:r>
              <a:rPr lang="it-IT" sz="3000" dirty="0">
                <a:latin typeface="Franklin Gothic Demi" panose="020B0703020102020204" pitchFamily="34" charset="0"/>
              </a:rPr>
              <a:t>La capacità amministrativa </a:t>
            </a:r>
          </a:p>
        </p:txBody>
      </p:sp>
      <p:sp>
        <p:nvSpPr>
          <p:cNvPr id="2" name="Segnaposto testo 3">
            <a:extLst>
              <a:ext uri="{FF2B5EF4-FFF2-40B4-BE49-F238E27FC236}">
                <a16:creationId xmlns:a16="http://schemas.microsoft.com/office/drawing/2014/main" id="{F672E0ED-BE16-2375-09F6-C418B2286490}"/>
              </a:ext>
            </a:extLst>
          </p:cNvPr>
          <p:cNvSpPr txBox="1">
            <a:spLocks/>
          </p:cNvSpPr>
          <p:nvPr/>
        </p:nvSpPr>
        <p:spPr>
          <a:xfrm>
            <a:off x="405981" y="6482391"/>
            <a:ext cx="7164400" cy="36469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800" i="1" dirty="0"/>
              <a:t>Fonte: </a:t>
            </a:r>
            <a:r>
              <a:rPr lang="en-US" sz="800" i="1" dirty="0"/>
              <a:t>Charron, Nicholas, Victor </a:t>
            </a:r>
            <a:r>
              <a:rPr lang="en-US" sz="800" i="1" dirty="0" err="1"/>
              <a:t>Lapuente</a:t>
            </a:r>
            <a:r>
              <a:rPr lang="en-US" sz="800" i="1" dirty="0"/>
              <a:t> &amp; Monika </a:t>
            </a:r>
            <a:r>
              <a:rPr lang="en-US" sz="800" i="1" dirty="0" err="1"/>
              <a:t>Bauhr</a:t>
            </a:r>
            <a:r>
              <a:rPr lang="en-US" sz="800" i="1" dirty="0"/>
              <a:t>. 2021. Sub-national Quality of Government in EU Member States: Presenting the 2021 European Quality of Government Index and its relationship with Covid-19 indicators. University of Gothenburg: The </a:t>
            </a:r>
            <a:r>
              <a:rPr lang="en-US" sz="800" i="1" dirty="0" err="1"/>
              <a:t>QoG</a:t>
            </a:r>
            <a:r>
              <a:rPr lang="en-US" sz="800" i="1" dirty="0"/>
              <a:t> Working Paper Series 2021:4.</a:t>
            </a:r>
            <a:endParaRPr lang="it-IT" sz="800" i="1" dirty="0"/>
          </a:p>
        </p:txBody>
      </p:sp>
      <p:pic>
        <p:nvPicPr>
          <p:cNvPr id="3" name="Immagine 2">
            <a:extLst>
              <a:ext uri="{FF2B5EF4-FFF2-40B4-BE49-F238E27FC236}">
                <a16:creationId xmlns:a16="http://schemas.microsoft.com/office/drawing/2014/main" id="{0054DFB6-62FA-451B-AA6F-E12CE8E86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57" y="1652702"/>
            <a:ext cx="5136694" cy="4836787"/>
          </a:xfrm>
          <a:prstGeom prst="rect">
            <a:avLst/>
          </a:prstGeom>
        </p:spPr>
      </p:pic>
      <p:sp>
        <p:nvSpPr>
          <p:cNvPr id="6" name="Titolo 1">
            <a:extLst>
              <a:ext uri="{FF2B5EF4-FFF2-40B4-BE49-F238E27FC236}">
                <a16:creationId xmlns:a16="http://schemas.microsoft.com/office/drawing/2014/main" id="{7BCD6FE3-01A9-C983-2F01-8639240005F0}"/>
              </a:ext>
            </a:extLst>
          </p:cNvPr>
          <p:cNvSpPr txBox="1">
            <a:spLocks/>
          </p:cNvSpPr>
          <p:nvPr/>
        </p:nvSpPr>
        <p:spPr>
          <a:xfrm>
            <a:off x="6399264" y="1818862"/>
            <a:ext cx="4798355" cy="5016645"/>
          </a:xfrm>
          <a:prstGeom prst="rect">
            <a:avLst/>
          </a:prstGeom>
          <a:ln>
            <a:noFill/>
          </a:ln>
        </p:spPr>
        <p:txBody>
          <a:bodyPr vert="horz" wrap="square" lIns="91328" tIns="45664" rIns="91328" bIns="45664"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90000"/>
              </a:lnSpc>
            </a:pPr>
            <a:r>
              <a:rPr lang="it-IT" sz="1600" dirty="0">
                <a:solidFill>
                  <a:srgbClr val="183062"/>
                </a:solidFill>
                <a:latin typeface="+mn-lt"/>
                <a:cs typeface="Calibri"/>
              </a:rPr>
              <a:t>Secondo l’Indice europeo della qualità di governo (EQI, 2021), </a:t>
            </a:r>
            <a:r>
              <a:rPr lang="it-IT" sz="1600" b="1" dirty="0">
                <a:solidFill>
                  <a:srgbClr val="183062"/>
                </a:solidFill>
                <a:latin typeface="+mn-lt"/>
                <a:cs typeface="Calibri"/>
              </a:rPr>
              <a:t>le amministrazioni locali italiane sono tutte (con l’eccezione della provincia di Trento) sotto la media UE, </a:t>
            </a:r>
            <a:r>
              <a:rPr lang="it-IT" sz="1600" dirty="0">
                <a:solidFill>
                  <a:srgbClr val="183062"/>
                </a:solidFill>
                <a:latin typeface="+mn-lt"/>
                <a:cs typeface="Calibri"/>
              </a:rPr>
              <a:t>con risultati simili a quelli dell’Est Europa.</a:t>
            </a:r>
          </a:p>
          <a:p>
            <a:pPr algn="r">
              <a:lnSpc>
                <a:spcPct val="90000"/>
              </a:lnSpc>
            </a:pPr>
            <a:endParaRPr lang="it-IT" sz="1600" dirty="0">
              <a:solidFill>
                <a:srgbClr val="183062"/>
              </a:solidFill>
              <a:latin typeface="+mn-lt"/>
              <a:cs typeface="Calibri"/>
            </a:endParaRPr>
          </a:p>
          <a:p>
            <a:pPr algn="r">
              <a:lnSpc>
                <a:spcPct val="90000"/>
              </a:lnSpc>
            </a:pPr>
            <a:r>
              <a:rPr lang="it-IT" sz="1600" dirty="0">
                <a:solidFill>
                  <a:srgbClr val="183062"/>
                </a:solidFill>
                <a:latin typeface="+mn-lt"/>
                <a:cs typeface="Calibri"/>
              </a:rPr>
              <a:t>Sulla capacità amministrativa ha pesato il </a:t>
            </a:r>
            <a:r>
              <a:rPr lang="it-IT" sz="1600" b="1" dirty="0">
                <a:solidFill>
                  <a:srgbClr val="183062"/>
                </a:solidFill>
                <a:latin typeface="+mn-lt"/>
                <a:cs typeface="Calibri"/>
              </a:rPr>
              <a:t>blocco del turnover della PA.</a:t>
            </a:r>
          </a:p>
          <a:p>
            <a:pPr algn="r">
              <a:lnSpc>
                <a:spcPct val="90000"/>
              </a:lnSpc>
            </a:pPr>
            <a:r>
              <a:rPr lang="it-IT" sz="1600" dirty="0">
                <a:solidFill>
                  <a:srgbClr val="183062"/>
                </a:solidFill>
                <a:latin typeface="+mn-lt"/>
                <a:cs typeface="Calibri"/>
              </a:rPr>
              <a:t> </a:t>
            </a:r>
          </a:p>
          <a:p>
            <a:pPr algn="r"/>
            <a:r>
              <a:rPr lang="it-IT" sz="1600" dirty="0">
                <a:solidFill>
                  <a:srgbClr val="183062"/>
                </a:solidFill>
                <a:latin typeface="+mn-lt"/>
                <a:cs typeface="Calibri"/>
              </a:rPr>
              <a:t>Negli ultimi vent’anni </a:t>
            </a:r>
            <a:r>
              <a:rPr lang="it-IT" sz="1600" b="1" dirty="0">
                <a:solidFill>
                  <a:srgbClr val="183062"/>
                </a:solidFill>
                <a:latin typeface="+mn-lt"/>
                <a:cs typeface="Calibri"/>
              </a:rPr>
              <a:t>l’età media è passata da 43,5 a 49,9 anni</a:t>
            </a:r>
          </a:p>
          <a:p>
            <a:pPr algn="r"/>
            <a:endParaRPr lang="it-IT" sz="1600" dirty="0">
              <a:solidFill>
                <a:srgbClr val="183062"/>
              </a:solidFill>
              <a:latin typeface="+mn-lt"/>
              <a:cs typeface="Calibri"/>
            </a:endParaRPr>
          </a:p>
          <a:p>
            <a:pPr algn="r"/>
            <a:r>
              <a:rPr lang="it-IT" sz="1600" dirty="0">
                <a:solidFill>
                  <a:srgbClr val="183062"/>
                </a:solidFill>
                <a:latin typeface="+mn-lt"/>
                <a:cs typeface="Calibri"/>
              </a:rPr>
              <a:t>L’Italia, rispetto ai Paesi UE , ha:</a:t>
            </a:r>
          </a:p>
          <a:p>
            <a:pPr marL="285750" indent="-285750" algn="r">
              <a:buFont typeface="Arial" panose="020B0604020202020204" pitchFamily="34" charset="0"/>
              <a:buChar char="•"/>
            </a:pPr>
            <a:r>
              <a:rPr lang="it-IT" sz="1600" dirty="0">
                <a:solidFill>
                  <a:srgbClr val="183062"/>
                </a:solidFill>
                <a:latin typeface="+mn-lt"/>
                <a:cs typeface="Calibri"/>
              </a:rPr>
              <a:t>l’incidenza più bassa di</a:t>
            </a:r>
          </a:p>
          <a:p>
            <a:pPr algn="r"/>
            <a:r>
              <a:rPr lang="it-IT" sz="1600" dirty="0">
                <a:solidFill>
                  <a:srgbClr val="183062"/>
                </a:solidFill>
                <a:latin typeface="+mn-lt"/>
                <a:cs typeface="Calibri"/>
              </a:rPr>
              <a:t>dipendenti pubblici rispetto alla popolazione;</a:t>
            </a:r>
          </a:p>
          <a:p>
            <a:pPr marL="285750" indent="-285750" algn="r">
              <a:buFont typeface="Arial" panose="020B0604020202020204" pitchFamily="34" charset="0"/>
              <a:buChar char="•"/>
            </a:pPr>
            <a:r>
              <a:rPr lang="it-IT" sz="1600" dirty="0">
                <a:solidFill>
                  <a:srgbClr val="183062"/>
                </a:solidFill>
                <a:latin typeface="+mn-lt"/>
                <a:cs typeface="Calibri"/>
              </a:rPr>
              <a:t>la maggiore incidenza di lavoratori con oltre 55 anni e la più</a:t>
            </a:r>
          </a:p>
          <a:p>
            <a:pPr algn="r"/>
            <a:r>
              <a:rPr lang="it-IT" sz="1600" dirty="0">
                <a:solidFill>
                  <a:srgbClr val="183062"/>
                </a:solidFill>
                <a:latin typeface="+mn-lt"/>
                <a:cs typeface="Calibri"/>
              </a:rPr>
              <a:t>bassa di quelli con meno di 35 anni.</a:t>
            </a:r>
          </a:p>
          <a:p>
            <a:pPr algn="r"/>
            <a:endParaRPr lang="it-IT" sz="1600" dirty="0">
              <a:solidFill>
                <a:srgbClr val="183062"/>
              </a:solidFill>
              <a:latin typeface="+mn-lt"/>
              <a:cs typeface="Calibri"/>
            </a:endParaRPr>
          </a:p>
          <a:p>
            <a:pPr algn="r"/>
            <a:r>
              <a:rPr lang="it-IT" sz="1600" dirty="0">
                <a:solidFill>
                  <a:srgbClr val="183062"/>
                </a:solidFill>
                <a:latin typeface="+mn-lt"/>
                <a:cs typeface="Calibri"/>
              </a:rPr>
              <a:t>(dati ISTAT 2022)</a:t>
            </a:r>
          </a:p>
          <a:p>
            <a:pPr algn="r">
              <a:lnSpc>
                <a:spcPct val="90000"/>
              </a:lnSpc>
            </a:pPr>
            <a:r>
              <a:rPr lang="it-IT" sz="1600" b="1" dirty="0">
                <a:solidFill>
                  <a:srgbClr val="183062"/>
                </a:solidFill>
                <a:latin typeface="+mn-lt"/>
                <a:cs typeface="Calibri"/>
              </a:rPr>
              <a:t> </a:t>
            </a:r>
            <a:endParaRPr lang="it-IT" sz="1600" dirty="0">
              <a:solidFill>
                <a:srgbClr val="183062"/>
              </a:solidFill>
              <a:latin typeface="+mn-lt"/>
              <a:cs typeface="Calibri"/>
            </a:endParaRPr>
          </a:p>
          <a:p>
            <a:pPr algn="l">
              <a:lnSpc>
                <a:spcPct val="90000"/>
              </a:lnSpc>
            </a:pPr>
            <a:endParaRPr lang="it-IT" sz="1600" b="1" dirty="0">
              <a:solidFill>
                <a:srgbClr val="183062"/>
              </a:solidFill>
              <a:latin typeface="+mn-lt"/>
              <a:cs typeface="Calibri"/>
            </a:endParaRPr>
          </a:p>
        </p:txBody>
      </p:sp>
    </p:spTree>
    <p:extLst>
      <p:ext uri="{BB962C8B-B14F-4D97-AF65-F5344CB8AC3E}">
        <p14:creationId xmlns:p14="http://schemas.microsoft.com/office/powerpoint/2010/main" val="1731750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500523" y="567511"/>
            <a:ext cx="10943303" cy="1325563"/>
          </a:xfrm>
        </p:spPr>
        <p:txBody>
          <a:bodyPr>
            <a:normAutofit/>
          </a:bodyPr>
          <a:lstStyle/>
          <a:p>
            <a:r>
              <a:rPr lang="it-IT" sz="3000" dirty="0">
                <a:latin typeface="Franklin Gothic Demi" panose="020B0703020102020204" pitchFamily="34" charset="0"/>
              </a:rPr>
              <a:t>Carenza di progetti esecutivi e aggiornati ai prezzi di mercato </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6" name="Input penna 15">
                <a:extLst>
                  <a:ext uri="{FF2B5EF4-FFF2-40B4-BE49-F238E27FC236}">
                    <a16:creationId xmlns:a16="http://schemas.microsoft.com/office/drawing/2014/main" id="{D1AB426B-9E8C-8D6B-1E19-2303037BB48F}"/>
                  </a:ext>
                </a:extLst>
              </p14:cNvPr>
              <p14:cNvContentPartPr/>
              <p14:nvPr/>
            </p14:nvContentPartPr>
            <p14:xfrm>
              <a:off x="6600780" y="1418835"/>
              <a:ext cx="360" cy="360"/>
            </p14:xfrm>
          </p:contentPart>
        </mc:Choice>
        <mc:Fallback xmlns="">
          <p:pic>
            <p:nvPicPr>
              <p:cNvPr id="16" name="Input penna 15">
                <a:extLst>
                  <a:ext uri="{FF2B5EF4-FFF2-40B4-BE49-F238E27FC236}">
                    <a16:creationId xmlns:a16="http://schemas.microsoft.com/office/drawing/2014/main" id="{D1AB426B-9E8C-8D6B-1E19-2303037BB48F}"/>
                  </a:ext>
                </a:extLst>
              </p:cNvPr>
              <p:cNvPicPr/>
              <p:nvPr/>
            </p:nvPicPr>
            <p:blipFill>
              <a:blip r:embed="rId13"/>
              <a:stretch>
                <a:fillRect/>
              </a:stretch>
            </p:blipFill>
            <p:spPr>
              <a:xfrm>
                <a:off x="6582780" y="1310835"/>
                <a:ext cx="36000" cy="216000"/>
              </a:xfrm>
              <a:prstGeom prst="rect">
                <a:avLst/>
              </a:prstGeom>
            </p:spPr>
          </p:pic>
        </mc:Fallback>
      </mc:AlternateContent>
      <p:sp>
        <p:nvSpPr>
          <p:cNvPr id="3" name="CasellaDiTesto 2">
            <a:extLst>
              <a:ext uri="{FF2B5EF4-FFF2-40B4-BE49-F238E27FC236}">
                <a16:creationId xmlns:a16="http://schemas.microsoft.com/office/drawing/2014/main" id="{E3C43A3E-2C91-5DD1-F9C6-E6E287AD5A37}"/>
              </a:ext>
            </a:extLst>
          </p:cNvPr>
          <p:cNvSpPr txBox="1"/>
          <p:nvPr/>
        </p:nvSpPr>
        <p:spPr>
          <a:xfrm>
            <a:off x="1235150" y="6151989"/>
            <a:ext cx="2396233" cy="276999"/>
          </a:xfrm>
          <a:prstGeom prst="rect">
            <a:avLst/>
          </a:prstGeom>
          <a:noFill/>
        </p:spPr>
        <p:txBody>
          <a:bodyPr wrap="none" rtlCol="0">
            <a:spAutoFit/>
          </a:bodyPr>
          <a:lstStyle/>
          <a:p>
            <a:r>
              <a:rPr lang="it-IT" sz="1200" dirty="0"/>
              <a:t>Fonte: Indagine Ance – Marzo 2022</a:t>
            </a:r>
          </a:p>
        </p:txBody>
      </p:sp>
      <p:sp>
        <p:nvSpPr>
          <p:cNvPr id="6" name="Titolo 1">
            <a:extLst>
              <a:ext uri="{FF2B5EF4-FFF2-40B4-BE49-F238E27FC236}">
                <a16:creationId xmlns:a16="http://schemas.microsoft.com/office/drawing/2014/main" id="{A6DB8A23-7838-473C-B55D-85D8580C1F6F}"/>
              </a:ext>
            </a:extLst>
          </p:cNvPr>
          <p:cNvSpPr txBox="1">
            <a:spLocks/>
          </p:cNvSpPr>
          <p:nvPr/>
        </p:nvSpPr>
        <p:spPr>
          <a:xfrm>
            <a:off x="8016949" y="2168486"/>
            <a:ext cx="3272850" cy="3415437"/>
          </a:xfrm>
          <a:prstGeom prst="rect">
            <a:avLst/>
          </a:prstGeom>
          <a:ln>
            <a:noFill/>
          </a:ln>
        </p:spPr>
        <p:txBody>
          <a:bodyPr vert="horz" wrap="square" lIns="91328" tIns="45664" rIns="91328" bIns="45664" rtlCol="0" anchor="t">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it-IT" sz="1800" b="1" dirty="0">
                <a:solidFill>
                  <a:srgbClr val="183062"/>
                </a:solidFill>
                <a:latin typeface="Calibri"/>
                <a:cs typeface="Calibri"/>
              </a:rPr>
              <a:t>Il</a:t>
            </a:r>
            <a:r>
              <a:rPr lang="it-IT" sz="1800" dirty="0">
                <a:solidFill>
                  <a:srgbClr val="183062"/>
                </a:solidFill>
                <a:latin typeface="Calibri"/>
                <a:cs typeface="Calibri"/>
              </a:rPr>
              <a:t> </a:t>
            </a:r>
            <a:r>
              <a:rPr lang="it-IT" sz="1800" b="1" dirty="0">
                <a:solidFill>
                  <a:srgbClr val="183062"/>
                </a:solidFill>
                <a:latin typeface="Calibri"/>
                <a:cs typeface="Calibri"/>
              </a:rPr>
              <a:t>67% degli interventi candidati e/o finanziati dagli enti territoriali è allo stato progettuale preliminare</a:t>
            </a:r>
          </a:p>
          <a:p>
            <a:pPr>
              <a:lnSpc>
                <a:spcPct val="90000"/>
              </a:lnSpc>
            </a:pPr>
            <a:endParaRPr lang="it-IT" sz="1800" b="1" dirty="0">
              <a:solidFill>
                <a:srgbClr val="183062"/>
              </a:solidFill>
              <a:latin typeface="Calibri"/>
              <a:cs typeface="Calibri"/>
            </a:endParaRPr>
          </a:p>
          <a:p>
            <a:pPr>
              <a:lnSpc>
                <a:spcPct val="90000"/>
              </a:lnSpc>
            </a:pPr>
            <a:r>
              <a:rPr lang="it-IT" sz="1800" b="1" dirty="0">
                <a:solidFill>
                  <a:srgbClr val="183062"/>
                </a:solidFill>
                <a:latin typeface="Calibri"/>
                <a:cs typeface="Calibri"/>
              </a:rPr>
              <a:t>Il 73% dei progetti candidati e/o finanziati non è stato aggiornato rispetto agli incrementi dei prezzi dei principali materiali da costruzione</a:t>
            </a:r>
          </a:p>
          <a:p>
            <a:pPr>
              <a:lnSpc>
                <a:spcPct val="90000"/>
              </a:lnSpc>
            </a:pPr>
            <a:r>
              <a:rPr lang="it-IT" sz="1800" b="1" dirty="0">
                <a:solidFill>
                  <a:srgbClr val="183062"/>
                </a:solidFill>
                <a:latin typeface="Calibri"/>
                <a:cs typeface="Calibri"/>
              </a:rPr>
              <a:t>registrati nell’ultimo anno</a:t>
            </a:r>
          </a:p>
          <a:p>
            <a:pPr algn="r">
              <a:lnSpc>
                <a:spcPct val="90000"/>
              </a:lnSpc>
            </a:pPr>
            <a:endParaRPr lang="it-IT" sz="1398" b="1" dirty="0">
              <a:solidFill>
                <a:srgbClr val="183062"/>
              </a:solidFill>
              <a:latin typeface="Calibri"/>
              <a:cs typeface="Calibri"/>
            </a:endParaRPr>
          </a:p>
          <a:p>
            <a:pPr algn="r">
              <a:lnSpc>
                <a:spcPct val="90000"/>
              </a:lnSpc>
            </a:pPr>
            <a:r>
              <a:rPr lang="it-IT" sz="1398" dirty="0">
                <a:solidFill>
                  <a:srgbClr val="183062"/>
                </a:solidFill>
                <a:latin typeface="Calibri"/>
                <a:cs typeface="Calibri"/>
              </a:rPr>
              <a:t> </a:t>
            </a:r>
          </a:p>
          <a:p>
            <a:pPr algn="l">
              <a:lnSpc>
                <a:spcPct val="90000"/>
              </a:lnSpc>
            </a:pPr>
            <a:endParaRPr lang="it-IT" sz="1398" b="1" dirty="0">
              <a:solidFill>
                <a:srgbClr val="183062"/>
              </a:solidFill>
              <a:latin typeface="Calibri"/>
              <a:cs typeface="Calibri"/>
            </a:endParaRPr>
          </a:p>
        </p:txBody>
      </p:sp>
      <p:pic>
        <p:nvPicPr>
          <p:cNvPr id="2" name="Immagine 1">
            <a:extLst>
              <a:ext uri="{FF2B5EF4-FFF2-40B4-BE49-F238E27FC236}">
                <a16:creationId xmlns:a16="http://schemas.microsoft.com/office/drawing/2014/main" id="{5D0E1C89-3026-ECBC-7047-A5EC71727B51}"/>
              </a:ext>
            </a:extLst>
          </p:cNvPr>
          <p:cNvPicPr>
            <a:picLocks noChangeAspect="1"/>
          </p:cNvPicPr>
          <p:nvPr/>
        </p:nvPicPr>
        <p:blipFill>
          <a:blip r:embed="rId14"/>
          <a:stretch>
            <a:fillRect/>
          </a:stretch>
        </p:blipFill>
        <p:spPr>
          <a:xfrm>
            <a:off x="1314450" y="1811082"/>
            <a:ext cx="6190890" cy="4340907"/>
          </a:xfrm>
          <a:prstGeom prst="rect">
            <a:avLst/>
          </a:prstGeom>
        </p:spPr>
      </p:pic>
    </p:spTree>
    <p:extLst>
      <p:ext uri="{BB962C8B-B14F-4D97-AF65-F5344CB8AC3E}">
        <p14:creationId xmlns:p14="http://schemas.microsoft.com/office/powerpoint/2010/main" val="137502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Grazie per l’attenzione</a:t>
            </a:r>
          </a:p>
        </p:txBody>
      </p:sp>
      <p:sp>
        <p:nvSpPr>
          <p:cNvPr id="2" name="Titolo 3">
            <a:extLst>
              <a:ext uri="{FF2B5EF4-FFF2-40B4-BE49-F238E27FC236}">
                <a16:creationId xmlns:a16="http://schemas.microsoft.com/office/drawing/2014/main" id="{BE183254-A78B-6456-0CA3-55557DD60FC9}"/>
              </a:ext>
            </a:extLst>
          </p:cNvPr>
          <p:cNvSpPr txBox="1">
            <a:spLocks/>
          </p:cNvSpPr>
          <p:nvPr/>
        </p:nvSpPr>
        <p:spPr>
          <a:xfrm>
            <a:off x="1384516" y="3429000"/>
            <a:ext cx="4371138" cy="826889"/>
          </a:xfrm>
          <a:prstGeom prst="rect">
            <a:avLst/>
          </a:prstGeom>
        </p:spPr>
        <p:txBody>
          <a:bodyPr lIns="68580" tIns="34290" rIns="68580" bIns="34290"/>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400" dirty="0">
              <a:solidFill>
                <a:srgbClr val="000080"/>
              </a:solidFill>
              <a:latin typeface="+mn-lt"/>
              <a:cs typeface="Segoe UI Light" panose="020B0502040204020203" pitchFamily="34" charset="0"/>
            </a:endParaRPr>
          </a:p>
        </p:txBody>
      </p:sp>
      <p:sp>
        <p:nvSpPr>
          <p:cNvPr id="3" name="Sottotitolo 4">
            <a:extLst>
              <a:ext uri="{FF2B5EF4-FFF2-40B4-BE49-F238E27FC236}">
                <a16:creationId xmlns:a16="http://schemas.microsoft.com/office/drawing/2014/main" id="{87FB7145-4FA7-1A69-F500-ACED6FB441FE}"/>
              </a:ext>
            </a:extLst>
          </p:cNvPr>
          <p:cNvSpPr txBox="1">
            <a:spLocks/>
          </p:cNvSpPr>
          <p:nvPr/>
        </p:nvSpPr>
        <p:spPr>
          <a:xfrm>
            <a:off x="813016" y="2665213"/>
            <a:ext cx="7054634" cy="1763911"/>
          </a:xfrm>
          <a:prstGeom prst="rect">
            <a:avLst/>
          </a:prstGeom>
        </p:spPr>
        <p:txBody>
          <a:bodyPr lIns="68580" tIns="34290" rIns="68580" bIns="34290"/>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400" b="1" dirty="0">
                <a:solidFill>
                  <a:srgbClr val="000080"/>
                </a:solidFill>
                <a:cs typeface="Segoe UI Light" panose="020B0502040204020203" pitchFamily="34" charset="0"/>
              </a:rPr>
              <a:t>Flavio Monosilio</a:t>
            </a:r>
          </a:p>
          <a:p>
            <a:pPr marL="0" indent="0">
              <a:buNone/>
            </a:pPr>
            <a:r>
              <a:rPr lang="it-IT" sz="2400" dirty="0">
                <a:solidFill>
                  <a:srgbClr val="000080"/>
                </a:solidFill>
                <a:cs typeface="Segoe UI Light" panose="020B0502040204020203" pitchFamily="34" charset="0"/>
              </a:rPr>
              <a:t>Direzione Affari Economici, Finanza e Centro Studi</a:t>
            </a:r>
          </a:p>
          <a:p>
            <a:pPr marL="0" indent="0">
              <a:buNone/>
            </a:pPr>
            <a:r>
              <a:rPr lang="it-IT" sz="2400" dirty="0">
                <a:solidFill>
                  <a:srgbClr val="000080"/>
                </a:solidFill>
                <a:cs typeface="Segoe UI Light" panose="020B0502040204020203" pitchFamily="34" charset="0"/>
                <a:hlinkClick r:id="rId4"/>
              </a:rPr>
              <a:t>affarieconomici@ance.it</a:t>
            </a:r>
            <a:endParaRPr lang="it-IT" sz="2400" dirty="0">
              <a:solidFill>
                <a:srgbClr val="000080"/>
              </a:solidFill>
              <a:cs typeface="Segoe UI Light" panose="020B0502040204020203" pitchFamily="34" charset="0"/>
            </a:endParaRPr>
          </a:p>
          <a:p>
            <a:pPr marL="0" indent="0">
              <a:buNone/>
            </a:pPr>
            <a:endParaRPr lang="it-IT" sz="1500" dirty="0">
              <a:solidFill>
                <a:srgbClr val="000080"/>
              </a:solidFill>
              <a:cs typeface="Segoe UI Light" panose="020B0502040204020203" pitchFamily="34" charset="0"/>
            </a:endParaRPr>
          </a:p>
        </p:txBody>
      </p:sp>
    </p:spTree>
    <p:extLst>
      <p:ext uri="{BB962C8B-B14F-4D97-AF65-F5344CB8AC3E}">
        <p14:creationId xmlns:p14="http://schemas.microsoft.com/office/powerpoint/2010/main" val="371510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Produzione nelle costruzioni e livelli occupazionali</a:t>
            </a:r>
          </a:p>
        </p:txBody>
      </p:sp>
      <p:pic>
        <p:nvPicPr>
          <p:cNvPr id="6" name="Immagine 5">
            <a:extLst>
              <a:ext uri="{FF2B5EF4-FFF2-40B4-BE49-F238E27FC236}">
                <a16:creationId xmlns:a16="http://schemas.microsoft.com/office/drawing/2014/main" id="{DC3AA50B-1BF1-5F34-D180-14D631D98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100" y="2188846"/>
            <a:ext cx="5626900" cy="4459603"/>
          </a:xfrm>
          <a:prstGeom prst="rect">
            <a:avLst/>
          </a:prstGeom>
        </p:spPr>
      </p:pic>
      <p:pic>
        <p:nvPicPr>
          <p:cNvPr id="8" name="Immagine 7">
            <a:extLst>
              <a:ext uri="{FF2B5EF4-FFF2-40B4-BE49-F238E27FC236}">
                <a16:creationId xmlns:a16="http://schemas.microsoft.com/office/drawing/2014/main" id="{D7230A58-AAFF-D59C-3282-8D33EEC4D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14" y="2185486"/>
            <a:ext cx="5710990" cy="4462963"/>
          </a:xfrm>
          <a:prstGeom prst="rect">
            <a:avLst/>
          </a:prstGeom>
        </p:spPr>
      </p:pic>
    </p:spTree>
    <p:extLst>
      <p:ext uri="{BB962C8B-B14F-4D97-AF65-F5344CB8AC3E}">
        <p14:creationId xmlns:p14="http://schemas.microsoft.com/office/powerpoint/2010/main" val="47812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Prodotto interno lordo e le sue componenti</a:t>
            </a:r>
          </a:p>
        </p:txBody>
      </p:sp>
      <p:graphicFrame>
        <p:nvGraphicFramePr>
          <p:cNvPr id="3" name="Grafico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192544781"/>
              </p:ext>
            </p:extLst>
          </p:nvPr>
        </p:nvGraphicFramePr>
        <p:xfrm>
          <a:off x="1585089" y="1545733"/>
          <a:ext cx="5962650" cy="5238750"/>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e 5">
            <a:extLst>
              <a:ext uri="{FF2B5EF4-FFF2-40B4-BE49-F238E27FC236}">
                <a16:creationId xmlns:a16="http://schemas.microsoft.com/office/drawing/2014/main" id="{00000000-0008-0000-0000-000005000000}"/>
              </a:ext>
            </a:extLst>
          </p:cNvPr>
          <p:cNvSpPr/>
          <p:nvPr/>
        </p:nvSpPr>
        <p:spPr>
          <a:xfrm>
            <a:off x="7529509" y="2095501"/>
            <a:ext cx="1057277" cy="571499"/>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sz="1200" b="1">
                <a:latin typeface="Helvetica" pitchFamily="2" charset="0"/>
              </a:rPr>
              <a:t>+21,8%</a:t>
            </a:r>
          </a:p>
        </p:txBody>
      </p:sp>
      <p:sp>
        <p:nvSpPr>
          <p:cNvPr id="13" name="Ovale 12">
            <a:extLst>
              <a:ext uri="{FF2B5EF4-FFF2-40B4-BE49-F238E27FC236}">
                <a16:creationId xmlns:a16="http://schemas.microsoft.com/office/drawing/2014/main" id="{00000000-0008-0000-0000-000007000000}"/>
              </a:ext>
            </a:extLst>
          </p:cNvPr>
          <p:cNvSpPr/>
          <p:nvPr/>
        </p:nvSpPr>
        <p:spPr>
          <a:xfrm>
            <a:off x="7529512" y="2914650"/>
            <a:ext cx="1057277" cy="581024"/>
          </a:xfrm>
          <a:prstGeom prst="ellipse">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sz="1200" b="1">
                <a:latin typeface="Helvetica" pitchFamily="2" charset="0"/>
              </a:rPr>
              <a:t>+12,1%</a:t>
            </a:r>
          </a:p>
        </p:txBody>
      </p:sp>
      <p:sp>
        <p:nvSpPr>
          <p:cNvPr id="14" name="CasellaDiTesto 85">
            <a:extLst>
              <a:ext uri="{FF2B5EF4-FFF2-40B4-BE49-F238E27FC236}">
                <a16:creationId xmlns:a16="http://schemas.microsoft.com/office/drawing/2014/main" id="{00000000-0008-0000-0000-000008000000}"/>
              </a:ext>
            </a:extLst>
          </p:cNvPr>
          <p:cNvSpPr txBox="1"/>
          <p:nvPr/>
        </p:nvSpPr>
        <p:spPr>
          <a:xfrm>
            <a:off x="8596313" y="2047875"/>
            <a:ext cx="1628746" cy="546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it-IT" sz="1600" b="0">
                <a:solidFill>
                  <a:schemeClr val="accent3">
                    <a:lumMod val="50000"/>
                  </a:schemeClr>
                </a:solidFill>
                <a:latin typeface="Helvetica" pitchFamily="2" charset="0"/>
                <a:cs typeface="Segoe UI Light" panose="020B0502040204020203" pitchFamily="34" charset="0"/>
              </a:rPr>
              <a:t>Investimenti in costruzioni</a:t>
            </a:r>
          </a:p>
        </p:txBody>
      </p:sp>
      <p:sp>
        <p:nvSpPr>
          <p:cNvPr id="15" name="CasellaDiTesto 85">
            <a:extLst>
              <a:ext uri="{FF2B5EF4-FFF2-40B4-BE49-F238E27FC236}">
                <a16:creationId xmlns:a16="http://schemas.microsoft.com/office/drawing/2014/main" id="{00000000-0008-0000-0000-000009000000}"/>
              </a:ext>
            </a:extLst>
          </p:cNvPr>
          <p:cNvSpPr txBox="1"/>
          <p:nvPr/>
        </p:nvSpPr>
        <p:spPr>
          <a:xfrm>
            <a:off x="8605837" y="2819400"/>
            <a:ext cx="1628775" cy="77770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it-IT" sz="1600" b="0">
                <a:solidFill>
                  <a:schemeClr val="accent3">
                    <a:lumMod val="50000"/>
                  </a:schemeClr>
                </a:solidFill>
                <a:latin typeface="Helvetica" pitchFamily="2" charset="0"/>
                <a:cs typeface="Segoe UI Light" panose="020B0502040204020203" pitchFamily="34" charset="0"/>
              </a:rPr>
              <a:t>Macchinari,</a:t>
            </a:r>
            <a:r>
              <a:rPr lang="it-IT" sz="1600" b="0" baseline="0">
                <a:solidFill>
                  <a:schemeClr val="accent3">
                    <a:lumMod val="50000"/>
                  </a:schemeClr>
                </a:solidFill>
                <a:latin typeface="Helvetica" pitchFamily="2" charset="0"/>
                <a:cs typeface="Segoe UI Light" panose="020B0502040204020203" pitchFamily="34" charset="0"/>
              </a:rPr>
              <a:t> attrezzature, R&amp;S, ecc..</a:t>
            </a:r>
            <a:endParaRPr lang="it-IT" sz="1600" b="0">
              <a:solidFill>
                <a:schemeClr val="accent3">
                  <a:lumMod val="50000"/>
                </a:schemeClr>
              </a:solidFill>
              <a:latin typeface="Helvetica" pitchFamily="2" charset="0"/>
              <a:cs typeface="Segoe UI Light" panose="020B0502040204020203" pitchFamily="34" charset="0"/>
            </a:endParaRPr>
          </a:p>
        </p:txBody>
      </p:sp>
      <p:sp>
        <p:nvSpPr>
          <p:cNvPr id="16" name="Freccia a destra 15">
            <a:extLst>
              <a:ext uri="{FF2B5EF4-FFF2-40B4-BE49-F238E27FC236}">
                <a16:creationId xmlns:a16="http://schemas.microsoft.com/office/drawing/2014/main" id="{00000000-0008-0000-0000-000004000000}"/>
              </a:ext>
            </a:extLst>
          </p:cNvPr>
          <p:cNvSpPr/>
          <p:nvPr/>
        </p:nvSpPr>
        <p:spPr>
          <a:xfrm rot="20241572">
            <a:off x="6854451" y="2454473"/>
            <a:ext cx="640463" cy="2584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dirty="0"/>
          </a:p>
        </p:txBody>
      </p:sp>
      <p:sp>
        <p:nvSpPr>
          <p:cNvPr id="17" name="Freccia a destra 16">
            <a:extLst>
              <a:ext uri="{FF2B5EF4-FFF2-40B4-BE49-F238E27FC236}">
                <a16:creationId xmlns:a16="http://schemas.microsoft.com/office/drawing/2014/main" id="{00000000-0008-0000-0000-000006000000}"/>
              </a:ext>
            </a:extLst>
          </p:cNvPr>
          <p:cNvSpPr/>
          <p:nvPr/>
        </p:nvSpPr>
        <p:spPr>
          <a:xfrm rot="1089504">
            <a:off x="6875734" y="2895521"/>
            <a:ext cx="640463" cy="24888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it-IT"/>
          </a:p>
        </p:txBody>
      </p:sp>
      <p:graphicFrame>
        <p:nvGraphicFramePr>
          <p:cNvPr id="18" name="Tabella 17">
            <a:extLst>
              <a:ext uri="{FF2B5EF4-FFF2-40B4-BE49-F238E27FC236}">
                <a16:creationId xmlns:a16="http://schemas.microsoft.com/office/drawing/2014/main" id="{AD002111-EB22-B931-E83B-7EEE0DBC6D3E}"/>
              </a:ext>
            </a:extLst>
          </p:cNvPr>
          <p:cNvGraphicFramePr>
            <a:graphicFrameLocks noGrp="1"/>
          </p:cNvGraphicFramePr>
          <p:nvPr>
            <p:extLst>
              <p:ext uri="{D42A27DB-BD31-4B8C-83A1-F6EECF244321}">
                <p14:modId xmlns:p14="http://schemas.microsoft.com/office/powerpoint/2010/main" val="3763392626"/>
              </p:ext>
            </p:extLst>
          </p:nvPr>
        </p:nvGraphicFramePr>
        <p:xfrm>
          <a:off x="771525" y="1954530"/>
          <a:ext cx="4378940" cy="312420"/>
        </p:xfrm>
        <a:graphic>
          <a:graphicData uri="http://schemas.openxmlformats.org/drawingml/2006/table">
            <a:tbl>
              <a:tblPr>
                <a:tableStyleId>{5C22544A-7EE6-4342-B048-85BDC9FD1C3A}</a:tableStyleId>
              </a:tblPr>
              <a:tblGrid>
                <a:gridCol w="4378940">
                  <a:extLst>
                    <a:ext uri="{9D8B030D-6E8A-4147-A177-3AD203B41FA5}">
                      <a16:colId xmlns:a16="http://schemas.microsoft.com/office/drawing/2014/main" val="534426289"/>
                    </a:ext>
                  </a:extLst>
                </a:gridCol>
              </a:tblGrid>
              <a:tr h="0">
                <a:tc>
                  <a:txBody>
                    <a:bodyPr/>
                    <a:lstStyle/>
                    <a:p>
                      <a:pPr algn="l" fontAlgn="ctr"/>
                      <a:r>
                        <a:rPr lang="it-IT" sz="2000" u="none" strike="noStrike" dirty="0">
                          <a:effectLst/>
                        </a:rPr>
                        <a:t>Var. % 2021 /2020</a:t>
                      </a:r>
                      <a:endParaRPr lang="it-IT" sz="2000" b="0" i="0" u="none" strike="noStrike" dirty="0">
                        <a:solidFill>
                          <a:srgbClr val="FFFFFF"/>
                        </a:solidFill>
                        <a:effectLst/>
                        <a:latin typeface="Helvetica" pitchFamily="2"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7311857"/>
                  </a:ext>
                </a:extLst>
              </a:tr>
            </a:tbl>
          </a:graphicData>
        </a:graphic>
      </p:graphicFrame>
    </p:spTree>
    <p:extLst>
      <p:ext uri="{BB962C8B-B14F-4D97-AF65-F5344CB8AC3E}">
        <p14:creationId xmlns:p14="http://schemas.microsoft.com/office/powerpoint/2010/main" val="246860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Contributo degli investimenti fissi lordi alla crescita del Pil nel 2021 - %</a:t>
            </a:r>
          </a:p>
        </p:txBody>
      </p:sp>
      <p:pic>
        <p:nvPicPr>
          <p:cNvPr id="6" name="Immagine 5">
            <a:extLst>
              <a:ext uri="{FF2B5EF4-FFF2-40B4-BE49-F238E27FC236}">
                <a16:creationId xmlns:a16="http://schemas.microsoft.com/office/drawing/2014/main" id="{B5551501-1442-E9CE-10AF-680AD9229F15}"/>
              </a:ext>
            </a:extLst>
          </p:cNvPr>
          <p:cNvPicPr>
            <a:picLocks noChangeAspect="1"/>
          </p:cNvPicPr>
          <p:nvPr/>
        </p:nvPicPr>
        <p:blipFill>
          <a:blip r:embed="rId4"/>
          <a:stretch>
            <a:fillRect/>
          </a:stretch>
        </p:blipFill>
        <p:spPr>
          <a:xfrm>
            <a:off x="1663628" y="3053989"/>
            <a:ext cx="8864743" cy="2574453"/>
          </a:xfrm>
          <a:prstGeom prst="rect">
            <a:avLst/>
          </a:prstGeom>
        </p:spPr>
      </p:pic>
    </p:spTree>
    <p:extLst>
      <p:ext uri="{BB962C8B-B14F-4D97-AF65-F5344CB8AC3E}">
        <p14:creationId xmlns:p14="http://schemas.microsoft.com/office/powerpoint/2010/main" val="15691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lstStyle/>
          <a:p>
            <a:r>
              <a:rPr lang="it-IT" dirty="0">
                <a:latin typeface="Franklin Gothic Demi" panose="020B0703020102020204" pitchFamily="34" charset="0"/>
              </a:rPr>
              <a:t>I comparti: le nuove abitazioni</a:t>
            </a:r>
          </a:p>
        </p:txBody>
      </p:sp>
      <p:pic>
        <p:nvPicPr>
          <p:cNvPr id="3" name="Picture 2">
            <a:extLst>
              <a:ext uri="{FF2B5EF4-FFF2-40B4-BE49-F238E27FC236}">
                <a16:creationId xmlns:a16="http://schemas.microsoft.com/office/drawing/2014/main" id="{AE45CB72-3058-384B-3D62-37D353C18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01" y="3112646"/>
            <a:ext cx="4911188" cy="374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rco 4">
            <a:extLst>
              <a:ext uri="{FF2B5EF4-FFF2-40B4-BE49-F238E27FC236}">
                <a16:creationId xmlns:a16="http://schemas.microsoft.com/office/drawing/2014/main" id="{DD73524E-DB5C-CC51-47A9-0A50AA322C23}"/>
              </a:ext>
            </a:extLst>
          </p:cNvPr>
          <p:cNvSpPr/>
          <p:nvPr/>
        </p:nvSpPr>
        <p:spPr>
          <a:xfrm>
            <a:off x="722437" y="2767013"/>
            <a:ext cx="9326438" cy="4453086"/>
          </a:xfrm>
          <a:prstGeom prst="arc">
            <a:avLst>
              <a:gd name="adj1" fmla="val 16034729"/>
              <a:gd name="adj2" fmla="val 370288"/>
            </a:avLst>
          </a:prstGeom>
          <a:ln>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pic>
        <p:nvPicPr>
          <p:cNvPr id="6" name="Immagine 5">
            <a:extLst>
              <a:ext uri="{FF2B5EF4-FFF2-40B4-BE49-F238E27FC236}">
                <a16:creationId xmlns:a16="http://schemas.microsoft.com/office/drawing/2014/main" id="{CBA5FBAB-A6CF-C6CF-043A-40EF94552C86}"/>
              </a:ext>
            </a:extLst>
          </p:cNvPr>
          <p:cNvPicPr>
            <a:picLocks noChangeAspect="1"/>
          </p:cNvPicPr>
          <p:nvPr/>
        </p:nvPicPr>
        <p:blipFill>
          <a:blip r:embed="rId5">
            <a:duotone>
              <a:prstClr val="black"/>
              <a:schemeClr val="accent3">
                <a:tint val="45000"/>
                <a:satMod val="400000"/>
              </a:schemeClr>
            </a:duotone>
          </a:blip>
          <a:stretch>
            <a:fillRect/>
          </a:stretch>
        </p:blipFill>
        <p:spPr>
          <a:xfrm>
            <a:off x="9557225" y="5628301"/>
            <a:ext cx="666450" cy="499837"/>
          </a:xfrm>
          <a:prstGeom prst="ellipse">
            <a:avLst/>
          </a:prstGeom>
          <a:ln w="127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e 6">
            <a:extLst>
              <a:ext uri="{FF2B5EF4-FFF2-40B4-BE49-F238E27FC236}">
                <a16:creationId xmlns:a16="http://schemas.microsoft.com/office/drawing/2014/main" id="{5B5C4D21-EAFC-AC0F-E909-01A8B161F17A}"/>
              </a:ext>
            </a:extLst>
          </p:cNvPr>
          <p:cNvSpPr/>
          <p:nvPr/>
        </p:nvSpPr>
        <p:spPr>
          <a:xfrm>
            <a:off x="8914179" y="4654529"/>
            <a:ext cx="894371" cy="86605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b="1" dirty="0">
                <a:latin typeface="Helvetica" pitchFamily="2" charset="0"/>
              </a:rPr>
              <a:t>+12,0%</a:t>
            </a:r>
          </a:p>
        </p:txBody>
      </p:sp>
      <p:sp>
        <p:nvSpPr>
          <p:cNvPr id="8" name="CasellaDiTesto 7">
            <a:extLst>
              <a:ext uri="{FF2B5EF4-FFF2-40B4-BE49-F238E27FC236}">
                <a16:creationId xmlns:a16="http://schemas.microsoft.com/office/drawing/2014/main" id="{B12DD227-C553-BEFD-9BF5-F7C0F2158F62}"/>
              </a:ext>
            </a:extLst>
          </p:cNvPr>
          <p:cNvSpPr txBox="1"/>
          <p:nvPr/>
        </p:nvSpPr>
        <p:spPr>
          <a:xfrm>
            <a:off x="8914179" y="4346752"/>
            <a:ext cx="894371" cy="307777"/>
          </a:xfrm>
          <a:prstGeom prst="rect">
            <a:avLst/>
          </a:prstGeom>
          <a:noFill/>
        </p:spPr>
        <p:txBody>
          <a:bodyPr wrap="square" lIns="0" tIns="0" rIns="0" bIns="0" rtlCol="0" anchor="ctr">
            <a:spAutoFit/>
          </a:bodyPr>
          <a:lstStyle/>
          <a:p>
            <a:pPr algn="ctr"/>
            <a:r>
              <a:rPr lang="it-IT" sz="2000" b="1" dirty="0">
                <a:solidFill>
                  <a:schemeClr val="accent6">
                    <a:lumMod val="75000"/>
                  </a:schemeClr>
                </a:solidFill>
              </a:rPr>
              <a:t>2021</a:t>
            </a:r>
          </a:p>
        </p:txBody>
      </p:sp>
      <p:pic>
        <p:nvPicPr>
          <p:cNvPr id="10" name="Immagine 9">
            <a:extLst>
              <a:ext uri="{FF2B5EF4-FFF2-40B4-BE49-F238E27FC236}">
                <a16:creationId xmlns:a16="http://schemas.microsoft.com/office/drawing/2014/main" id="{064D31C8-367D-CB61-E07D-648584D154F1}"/>
              </a:ext>
            </a:extLst>
          </p:cNvPr>
          <p:cNvPicPr>
            <a:picLocks noChangeAspect="1"/>
          </p:cNvPicPr>
          <p:nvPr/>
        </p:nvPicPr>
        <p:blipFill>
          <a:blip r:embed="rId6"/>
          <a:stretch>
            <a:fillRect/>
          </a:stretch>
        </p:blipFill>
        <p:spPr>
          <a:xfrm>
            <a:off x="559247" y="1954635"/>
            <a:ext cx="4668292" cy="3928640"/>
          </a:xfrm>
          <a:prstGeom prst="rect">
            <a:avLst/>
          </a:prstGeom>
        </p:spPr>
      </p:pic>
    </p:spTree>
    <p:extLst>
      <p:ext uri="{BB962C8B-B14F-4D97-AF65-F5344CB8AC3E}">
        <p14:creationId xmlns:p14="http://schemas.microsoft.com/office/powerpoint/2010/main" val="42673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4348" y="982980"/>
            <a:ext cx="10943303" cy="1325563"/>
          </a:xfrm>
        </p:spPr>
        <p:txBody>
          <a:bodyPr/>
          <a:lstStyle/>
          <a:p>
            <a:r>
              <a:rPr lang="it-IT" dirty="0">
                <a:latin typeface="Franklin Gothic Demi" panose="020B0703020102020204" pitchFamily="34" charset="0"/>
              </a:rPr>
              <a:t>Compravendite di unità immobiliari ad uso abitativo</a:t>
            </a:r>
          </a:p>
        </p:txBody>
      </p:sp>
      <p:graphicFrame>
        <p:nvGraphicFramePr>
          <p:cNvPr id="8" name="Tabella 7">
            <a:extLst>
              <a:ext uri="{FF2B5EF4-FFF2-40B4-BE49-F238E27FC236}">
                <a16:creationId xmlns:a16="http://schemas.microsoft.com/office/drawing/2014/main" id="{DD98B901-9F98-104F-E326-226EE2C9AFD1}"/>
              </a:ext>
            </a:extLst>
          </p:cNvPr>
          <p:cNvGraphicFramePr>
            <a:graphicFrameLocks noGrp="1"/>
          </p:cNvGraphicFramePr>
          <p:nvPr>
            <p:extLst>
              <p:ext uri="{D42A27DB-BD31-4B8C-83A1-F6EECF244321}">
                <p14:modId xmlns:p14="http://schemas.microsoft.com/office/powerpoint/2010/main" val="2761541356"/>
              </p:ext>
            </p:extLst>
          </p:nvPr>
        </p:nvGraphicFramePr>
        <p:xfrm>
          <a:off x="7510508" y="1996123"/>
          <a:ext cx="1997476" cy="312420"/>
        </p:xfrm>
        <a:graphic>
          <a:graphicData uri="http://schemas.openxmlformats.org/drawingml/2006/table">
            <a:tbl>
              <a:tblPr>
                <a:tableStyleId>{5C22544A-7EE6-4342-B048-85BDC9FD1C3A}</a:tableStyleId>
              </a:tblPr>
              <a:tblGrid>
                <a:gridCol w="1997476">
                  <a:extLst>
                    <a:ext uri="{9D8B030D-6E8A-4147-A177-3AD203B41FA5}">
                      <a16:colId xmlns:a16="http://schemas.microsoft.com/office/drawing/2014/main" val="534426289"/>
                    </a:ext>
                  </a:extLst>
                </a:gridCol>
              </a:tblGrid>
              <a:tr h="0">
                <a:tc>
                  <a:txBody>
                    <a:bodyPr/>
                    <a:lstStyle/>
                    <a:p>
                      <a:pPr algn="r" fontAlgn="ctr"/>
                      <a:r>
                        <a:rPr lang="it-IT" sz="2000" u="none" strike="noStrike" dirty="0">
                          <a:effectLst/>
                        </a:rPr>
                        <a:t>Numero - Migliaia</a:t>
                      </a:r>
                      <a:endParaRPr lang="it-IT" sz="2000" b="0" i="0" u="none" strike="noStrike" dirty="0">
                        <a:solidFill>
                          <a:srgbClr val="FFFFFF"/>
                        </a:solidFill>
                        <a:effectLst/>
                        <a:latin typeface="Helvetica" pitchFamily="2"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7311857"/>
                  </a:ext>
                </a:extLst>
              </a:tr>
            </a:tbl>
          </a:graphicData>
        </a:graphic>
      </p:graphicFrame>
      <p:pic>
        <p:nvPicPr>
          <p:cNvPr id="3" name="Immagine 2">
            <a:extLst>
              <a:ext uri="{FF2B5EF4-FFF2-40B4-BE49-F238E27FC236}">
                <a16:creationId xmlns:a16="http://schemas.microsoft.com/office/drawing/2014/main" id="{BD42FAC8-27E0-5168-8D20-E0FF8F60C307}"/>
              </a:ext>
            </a:extLst>
          </p:cNvPr>
          <p:cNvPicPr>
            <a:picLocks noChangeAspect="1"/>
          </p:cNvPicPr>
          <p:nvPr/>
        </p:nvPicPr>
        <p:blipFill>
          <a:blip r:embed="rId4"/>
          <a:stretch>
            <a:fillRect/>
          </a:stretch>
        </p:blipFill>
        <p:spPr>
          <a:xfrm>
            <a:off x="1062037" y="2447925"/>
            <a:ext cx="9115425" cy="4410075"/>
          </a:xfrm>
          <a:prstGeom prst="rect">
            <a:avLst/>
          </a:prstGeom>
        </p:spPr>
      </p:pic>
    </p:spTree>
    <p:extLst>
      <p:ext uri="{BB962C8B-B14F-4D97-AF65-F5344CB8AC3E}">
        <p14:creationId xmlns:p14="http://schemas.microsoft.com/office/powerpoint/2010/main" val="358288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4534897-7111-5D71-C668-C35DACB0ED18}"/>
              </a:ext>
            </a:extLst>
          </p:cNvPr>
          <p:cNvSpPr>
            <a:spLocks noGrp="1"/>
          </p:cNvSpPr>
          <p:nvPr>
            <p:ph type="title"/>
          </p:nvPr>
        </p:nvSpPr>
        <p:spPr>
          <a:xfrm>
            <a:off x="629265" y="974725"/>
            <a:ext cx="10943303" cy="1325563"/>
          </a:xfrm>
        </p:spPr>
        <p:txBody>
          <a:bodyPr>
            <a:normAutofit fontScale="90000"/>
          </a:bodyPr>
          <a:lstStyle/>
          <a:p>
            <a:r>
              <a:rPr lang="it-IT" dirty="0">
                <a:latin typeface="Franklin Gothic Demi" panose="020B0703020102020204" pitchFamily="34" charset="0"/>
              </a:rPr>
              <a:t>I comparti: la manutenzione straordinaria abitativa</a:t>
            </a:r>
            <a:br>
              <a:rPr lang="it-IT" dirty="0">
                <a:latin typeface="Franklin Gothic Demi" panose="020B0703020102020204" pitchFamily="34" charset="0"/>
              </a:rPr>
            </a:br>
            <a:endParaRPr lang="it-IT" dirty="0">
              <a:latin typeface="Franklin Gothic Demi" panose="020B0703020102020204" pitchFamily="34" charset="0"/>
            </a:endParaRPr>
          </a:p>
        </p:txBody>
      </p:sp>
      <p:sp>
        <p:nvSpPr>
          <p:cNvPr id="3" name="Ovale 2">
            <a:extLst>
              <a:ext uri="{FF2B5EF4-FFF2-40B4-BE49-F238E27FC236}">
                <a16:creationId xmlns:a16="http://schemas.microsoft.com/office/drawing/2014/main" id="{77E002FC-42CE-0E7B-186B-BBF5D77B6503}"/>
              </a:ext>
            </a:extLst>
          </p:cNvPr>
          <p:cNvSpPr/>
          <p:nvPr/>
        </p:nvSpPr>
        <p:spPr>
          <a:xfrm>
            <a:off x="8061927" y="4557713"/>
            <a:ext cx="720080" cy="739750"/>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square" lIns="0" tIns="0" rIns="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b="1" dirty="0">
                <a:latin typeface="Helvetica" pitchFamily="2" charset="0"/>
              </a:rPr>
              <a:t>+25%</a:t>
            </a:r>
          </a:p>
        </p:txBody>
      </p:sp>
      <p:sp>
        <p:nvSpPr>
          <p:cNvPr id="5" name="CasellaDiTesto 4">
            <a:extLst>
              <a:ext uri="{FF2B5EF4-FFF2-40B4-BE49-F238E27FC236}">
                <a16:creationId xmlns:a16="http://schemas.microsoft.com/office/drawing/2014/main" id="{D5C8109E-F429-38DC-87AA-445973811B77}"/>
              </a:ext>
            </a:extLst>
          </p:cNvPr>
          <p:cNvSpPr txBox="1"/>
          <p:nvPr/>
        </p:nvSpPr>
        <p:spPr>
          <a:xfrm>
            <a:off x="8074274" y="4249936"/>
            <a:ext cx="720080" cy="307777"/>
          </a:xfrm>
          <a:prstGeom prst="rect">
            <a:avLst/>
          </a:prstGeom>
          <a:noFill/>
        </p:spPr>
        <p:txBody>
          <a:bodyPr wrap="square" lIns="0" tIns="0" rIns="0" bIns="0" rtlCol="0" anchor="ctr">
            <a:spAutoFit/>
          </a:bodyPr>
          <a:lstStyle/>
          <a:p>
            <a:pPr algn="ctr"/>
            <a:r>
              <a:rPr lang="it-IT" sz="2000" b="1" dirty="0">
                <a:solidFill>
                  <a:schemeClr val="accent6">
                    <a:lumMod val="75000"/>
                  </a:schemeClr>
                </a:solidFill>
              </a:rPr>
              <a:t>2021</a:t>
            </a:r>
          </a:p>
        </p:txBody>
      </p:sp>
      <p:sp>
        <p:nvSpPr>
          <p:cNvPr id="6" name="CasellaDiTesto 5">
            <a:extLst>
              <a:ext uri="{FF2B5EF4-FFF2-40B4-BE49-F238E27FC236}">
                <a16:creationId xmlns:a16="http://schemas.microsoft.com/office/drawing/2014/main" id="{FD1F841F-13DE-29D2-F821-41A5B02E1302}"/>
              </a:ext>
            </a:extLst>
          </p:cNvPr>
          <p:cNvSpPr txBox="1"/>
          <p:nvPr/>
        </p:nvSpPr>
        <p:spPr>
          <a:xfrm>
            <a:off x="4838700" y="2209800"/>
            <a:ext cx="4391025" cy="369332"/>
          </a:xfrm>
          <a:prstGeom prst="rect">
            <a:avLst/>
          </a:prstGeom>
          <a:noFill/>
        </p:spPr>
        <p:txBody>
          <a:bodyPr wrap="square" rtlCol="0">
            <a:spAutoFit/>
          </a:bodyPr>
          <a:lstStyle/>
          <a:p>
            <a:pPr algn="ctr"/>
            <a:r>
              <a:rPr lang="it-IT" dirty="0">
                <a:latin typeface="Franklin Gothic Demi" panose="020B0703020102020204" pitchFamily="34" charset="0"/>
              </a:rPr>
              <a:t>Milioni di euro</a:t>
            </a:r>
            <a:endParaRPr lang="it-IT" dirty="0"/>
          </a:p>
        </p:txBody>
      </p:sp>
      <p:pic>
        <p:nvPicPr>
          <p:cNvPr id="7" name="Immagine 6">
            <a:extLst>
              <a:ext uri="{FF2B5EF4-FFF2-40B4-BE49-F238E27FC236}">
                <a16:creationId xmlns:a16="http://schemas.microsoft.com/office/drawing/2014/main" id="{CBC9E6DB-998C-4EF7-6787-C6431AEB537D}"/>
              </a:ext>
            </a:extLst>
          </p:cNvPr>
          <p:cNvPicPr>
            <a:picLocks noChangeAspect="1"/>
          </p:cNvPicPr>
          <p:nvPr/>
        </p:nvPicPr>
        <p:blipFill>
          <a:blip r:embed="rId4"/>
          <a:stretch>
            <a:fillRect/>
          </a:stretch>
        </p:blipFill>
        <p:spPr>
          <a:xfrm>
            <a:off x="1281112" y="1951579"/>
            <a:ext cx="7729538" cy="4506371"/>
          </a:xfrm>
          <a:prstGeom prst="rect">
            <a:avLst/>
          </a:prstGeom>
        </p:spPr>
      </p:pic>
    </p:spTree>
    <p:extLst>
      <p:ext uri="{BB962C8B-B14F-4D97-AF65-F5344CB8AC3E}">
        <p14:creationId xmlns:p14="http://schemas.microsoft.com/office/powerpoint/2010/main" val="42817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884</TotalTime>
  <Words>1427</Words>
  <Application>Microsoft Office PowerPoint</Application>
  <PresentationFormat>Widescreen</PresentationFormat>
  <Paragraphs>242</Paragraphs>
  <Slides>36</Slides>
  <Notes>36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36</vt:i4>
      </vt:variant>
    </vt:vector>
  </HeadingPairs>
  <TitlesOfParts>
    <vt:vector size="44" baseType="lpstr">
      <vt:lpstr>Arial</vt:lpstr>
      <vt:lpstr>Calibri</vt:lpstr>
      <vt:lpstr>Calibri Light</vt:lpstr>
      <vt:lpstr>Franklin Gothic Book</vt:lpstr>
      <vt:lpstr>Franklin Gothic Demi</vt:lpstr>
      <vt:lpstr>Helvetica</vt:lpstr>
      <vt:lpstr>Wingdings</vt:lpstr>
      <vt:lpstr>Tema di Office</vt:lpstr>
      <vt:lpstr>Presentazione standard di PowerPoint</vt:lpstr>
      <vt:lpstr>Il settore delle costruzioni:  la situazione attuale e gli scenari futuri</vt:lpstr>
      <vt:lpstr>Costruzioni: un anno record</vt:lpstr>
      <vt:lpstr>Produzione nelle costruzioni e livelli occupazionali</vt:lpstr>
      <vt:lpstr>Prodotto interno lordo e le sue componenti</vt:lpstr>
      <vt:lpstr>Contributo degli investimenti fissi lordi alla crescita del Pil nel 2021 - %</vt:lpstr>
      <vt:lpstr>I comparti: le nuove abitazioni</vt:lpstr>
      <vt:lpstr>Compravendite di unità immobiliari ad uso abitativo</vt:lpstr>
      <vt:lpstr>I comparti: la manutenzione straordinaria abitativa </vt:lpstr>
      <vt:lpstr>Superbonus 110%</vt:lpstr>
      <vt:lpstr>Superbonus 110%</vt:lpstr>
      <vt:lpstr>Superbonus 110%</vt:lpstr>
      <vt:lpstr>I comparti: le costruzioni non residenziali private</vt:lpstr>
      <vt:lpstr>I comparti: le opere pubbliche</vt:lpstr>
      <vt:lpstr>I comparti: le opere pubbliche</vt:lpstr>
      <vt:lpstr>Costruzioni: un settore profondamente cambiato </vt:lpstr>
      <vt:lpstr>Costruzioni: un settore profondamente cambiato </vt:lpstr>
      <vt:lpstr>Come si compone l’offerta produttiva nelle costruzioni</vt:lpstr>
      <vt:lpstr>Come si compone l’offerta produttiva nelle costruzioni</vt:lpstr>
      <vt:lpstr>Come si compone l’offerta produttiva nelle costruzioni</vt:lpstr>
      <vt:lpstr>La perdita di imprese: 2008 vs 2019</vt:lpstr>
      <vt:lpstr>La sostenibilità: un fattore strategico del futuro</vt:lpstr>
      <vt:lpstr>La sostenibilità è già un valore</vt:lpstr>
      <vt:lpstr>Sostenibilità e imprese di costruzioni</vt:lpstr>
      <vt:lpstr>Sostenibilità, organizzazione aziendale, processo produttivo, relazioni</vt:lpstr>
      <vt:lpstr>La sostenibilità: un valore per gli investitori</vt:lpstr>
      <vt:lpstr>PNRR: 222 mld di investimenti e riforme </vt:lpstr>
      <vt:lpstr>PNRR: Le risorse per le costruzioni nelle 6 missioni  - Miliardi di euro e composizione %</vt:lpstr>
      <vt:lpstr>Circa 80% delle risorse del Recovery destinate alla transizione ecologica (71,7 mld) coinvolge il settore delle costruzioni </vt:lpstr>
      <vt:lpstr>64 mld€ per favorire la transizione ecologica suddivisi in molti programmi</vt:lpstr>
      <vt:lpstr>PNRR: le risorse per l’edilizia «territorializzate»</vt:lpstr>
      <vt:lpstr>PNRR: la distribuzione regionale delle risorse «territorializzate»</vt:lpstr>
      <vt:lpstr>Non si arresta il «caro materiali»</vt:lpstr>
      <vt:lpstr>La capacità amministrativa </vt:lpstr>
      <vt:lpstr>Carenza di progetti esecutivi e aggiornati ai prezzi di mercato </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ANCE CENTRO STUDI</dc:creator>
  <cp:lastModifiedBy>Ranieri Beatrice</cp:lastModifiedBy>
  <cp:revision>51</cp:revision>
  <cp:lastPrinted>2022-09-28T15:24:18Z</cp:lastPrinted>
  <dcterms:created xsi:type="dcterms:W3CDTF">2022-09-15T07:35:33Z</dcterms:created>
  <dcterms:modified xsi:type="dcterms:W3CDTF">2022-09-28T15:24:21Z</dcterms:modified>
</cp:coreProperties>
</file>